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97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274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WasteWise: AI-Powered Waste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271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Transforming recycling through intelligent automation and real-time data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9134" y="980718"/>
            <a:ext cx="1997035" cy="339804"/>
          </a:xfrm>
          <a:prstGeom prst="roundRect">
            <a:avLst>
              <a:gd name="adj" fmla="val 19472"/>
            </a:avLst>
          </a:prstGeom>
          <a:noFill/>
          <a:ln w="15240">
            <a:solidFill>
              <a:srgbClr val="6296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22484" y="1055013"/>
            <a:ext cx="1730335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6296FF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TECHNICAL APPROACH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89134" y="1388864"/>
            <a:ext cx="5521643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8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How WasteWise Works</a:t>
            </a:r>
            <a:endParaRPr lang="en-US" sz="3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4" y="2477453"/>
            <a:ext cx="5012650" cy="28070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89702" y="2456021"/>
            <a:ext cx="246149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Robust Tech Stack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189702" y="2968228"/>
            <a:ext cx="3794046" cy="1169194"/>
          </a:xfrm>
          <a:prstGeom prst="roundRect">
            <a:avLst>
              <a:gd name="adj" fmla="val 707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09373" y="3187898"/>
            <a:ext cx="246149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Python Core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09373" y="3678674"/>
            <a:ext cx="3354705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Powers entire system architecture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154602" y="2968228"/>
            <a:ext cx="3794165" cy="1169194"/>
          </a:xfrm>
          <a:prstGeom prst="roundRect">
            <a:avLst>
              <a:gd name="adj" fmla="val 707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4273" y="3187898"/>
            <a:ext cx="246149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FastAPI + Uvicorn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374273" y="3678674"/>
            <a:ext cx="335482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High-performance backend APIs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9702" y="4308277"/>
            <a:ext cx="3794046" cy="1408271"/>
          </a:xfrm>
          <a:prstGeom prst="roundRect">
            <a:avLst>
              <a:gd name="adj" fmla="val 5873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09373" y="4527947"/>
            <a:ext cx="246149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Local LLM Engine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09373" y="5018723"/>
            <a:ext cx="3354705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AI-based waste classification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4602" y="4308277"/>
            <a:ext cx="3794165" cy="1408271"/>
          </a:xfrm>
          <a:prstGeom prst="roundRect">
            <a:avLst>
              <a:gd name="adj" fmla="val 5873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74273" y="4527947"/>
            <a:ext cx="246149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Knowledge Graph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0374273" y="5018723"/>
            <a:ext cx="3354824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Lightweight database for known items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6189702" y="5887403"/>
            <a:ext cx="3794046" cy="1169194"/>
          </a:xfrm>
          <a:prstGeom prst="roundRect">
            <a:avLst>
              <a:gd name="adj" fmla="val 707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409373" y="6107073"/>
            <a:ext cx="246149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Data Analytics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409373" y="6597848"/>
            <a:ext cx="3354705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Pandas &amp; Matplotlib visualizations</a:t>
            </a:r>
            <a:endParaRPr lang="en-US" sz="1550" dirty="0"/>
          </a:p>
        </p:txBody>
      </p:sp>
      <p:sp>
        <p:nvSpPr>
          <p:cNvPr id="22" name="Shape 19"/>
          <p:cNvSpPr/>
          <p:nvPr/>
        </p:nvSpPr>
        <p:spPr>
          <a:xfrm>
            <a:off x="10154602" y="5887403"/>
            <a:ext cx="3794165" cy="1169194"/>
          </a:xfrm>
          <a:prstGeom prst="roundRect">
            <a:avLst>
              <a:gd name="adj" fmla="val 7074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374273" y="6107073"/>
            <a:ext cx="246149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QR Integration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0374273" y="6597848"/>
            <a:ext cx="335482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Bin identification &amp; tracking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1697"/>
            <a:ext cx="716720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A Cleaner, Smarter Future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68974"/>
            <a:ext cx="3664744" cy="1888331"/>
          </a:xfrm>
          <a:prstGeom prst="roundRect">
            <a:avLst>
              <a:gd name="adj" fmla="val 504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251864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Ready to Transform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3023235"/>
            <a:ext cx="316539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Pilot programs available for forward-thinking municipalities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268974"/>
            <a:ext cx="3664863" cy="1888331"/>
          </a:xfrm>
          <a:prstGeom prst="roundRect">
            <a:avLst>
              <a:gd name="adj" fmla="val 504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022" y="251864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Scalable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022" y="3023235"/>
            <a:ext cx="31655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From neighborhoods to entire metropolitan areas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384119"/>
            <a:ext cx="7556421" cy="1298734"/>
          </a:xfrm>
          <a:prstGeom prst="roundRect">
            <a:avLst>
              <a:gd name="adj" fmla="val 733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463379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Proven Results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5138380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Data-driven ROI and environmental impact metrics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33951" y="6193155"/>
            <a:ext cx="721625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WasteWise:</a:t>
            </a: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 Where technology meets sustainability to create cities that work smarter, not harder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938004"/>
            <a:ext cx="30480" cy="1099899"/>
          </a:xfrm>
          <a:prstGeom prst="rect">
            <a:avLst/>
          </a:prstGeom>
          <a:solidFill>
            <a:srgbClr val="6296F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4261" y="592574"/>
            <a:ext cx="1608296" cy="347782"/>
          </a:xfrm>
          <a:prstGeom prst="roundRect">
            <a:avLst>
              <a:gd name="adj" fmla="val 20822"/>
            </a:avLst>
          </a:prstGeom>
          <a:solidFill>
            <a:srgbClr val="00194D"/>
          </a:solidFill>
          <a:ln/>
        </p:spPr>
      </p:sp>
      <p:sp>
        <p:nvSpPr>
          <p:cNvPr id="3" name="Text 1"/>
          <p:cNvSpPr/>
          <p:nvPr/>
        </p:nvSpPr>
        <p:spPr>
          <a:xfrm>
            <a:off x="883563" y="657225"/>
            <a:ext cx="1349692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THE CHALLENGE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4261" y="1022152"/>
            <a:ext cx="7213997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A Broken Recycling System</a:t>
            </a:r>
            <a:endParaRPr lang="en-US" sz="4200" dirty="0"/>
          </a:p>
        </p:txBody>
      </p:sp>
      <p:sp>
        <p:nvSpPr>
          <p:cNvPr id="5" name="Shape 3"/>
          <p:cNvSpPr/>
          <p:nvPr/>
        </p:nvSpPr>
        <p:spPr>
          <a:xfrm>
            <a:off x="599123" y="2029539"/>
            <a:ext cx="5925860" cy="5611177"/>
          </a:xfrm>
          <a:prstGeom prst="roundRect">
            <a:avLst>
              <a:gd name="adj" fmla="val 2766"/>
            </a:avLst>
          </a:prstGeom>
          <a:solidFill>
            <a:srgbClr val="101620">
              <a:alpha val="95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14626" y="2234208"/>
            <a:ext cx="2694027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The Problem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14626" y="2789039"/>
            <a:ext cx="5494853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Traditional recycling systems are failing our cities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26" y="3292435"/>
            <a:ext cx="5494853" cy="366069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14626" y="7183398"/>
            <a:ext cx="5494853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903244" y="2259806"/>
            <a:ext cx="6980396" cy="1319927"/>
          </a:xfrm>
          <a:prstGeom prst="roundRect">
            <a:avLst>
              <a:gd name="adj" fmla="val 1108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764" y="2259806"/>
            <a:ext cx="121920" cy="131992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240667" y="2505789"/>
            <a:ext cx="275784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Contamination Crisis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240667" y="3060621"/>
            <a:ext cx="639699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One wrong item spoils entire batches of recyclables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6903244" y="3784402"/>
            <a:ext cx="6980396" cy="1319927"/>
          </a:xfrm>
          <a:prstGeom prst="roundRect">
            <a:avLst>
              <a:gd name="adj" fmla="val 1108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764" y="3784402"/>
            <a:ext cx="121920" cy="131992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240667" y="4030385"/>
            <a:ext cx="2694027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Manual Inefficiency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240667" y="4585216"/>
            <a:ext cx="639699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Hand-sorting increases costs, time, and error rates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6903244" y="5308997"/>
            <a:ext cx="6980396" cy="1319927"/>
          </a:xfrm>
          <a:prstGeom prst="roundRect">
            <a:avLst>
              <a:gd name="adj" fmla="val 1108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764" y="5308997"/>
            <a:ext cx="121920" cy="131992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240667" y="5554980"/>
            <a:ext cx="2694027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Resource Waste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240667" y="6109811"/>
            <a:ext cx="6396990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Low recycling rates mean valuable materials end up in landfills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30812"/>
            <a:ext cx="1795939" cy="371832"/>
          </a:xfrm>
          <a:prstGeom prst="roundRect">
            <a:avLst>
              <a:gd name="adj" fmla="val 20497"/>
            </a:avLst>
          </a:prstGeom>
          <a:solidFill>
            <a:srgbClr val="00194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82594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798796"/>
            <a:ext cx="125158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THE SOLUTION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93369"/>
            <a:ext cx="12338566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WasteWise: Intelligent Sorting at the Source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0647"/>
            <a:ext cx="2994184" cy="18504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404604"/>
            <a:ext cx="359854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AI-Powered Classification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909191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Automatically identifies and categorizes waste materials with precision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3270647"/>
            <a:ext cx="2994184" cy="18504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5893" y="5404604"/>
            <a:ext cx="324433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Eliminates Human Error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35893" y="5909191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Smart automation ensures accurate disposal every time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995" y="3270647"/>
            <a:ext cx="2994184" cy="18504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995" y="540460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Source Separation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7995" y="5909191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Correct classification happens before contamination occurs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>
            <a:spLocks noChangeAspect="1"/>
          </p:cNvSpPr>
          <p:nvPr/>
        </p:nvSpPr>
        <p:spPr>
          <a:xfrm>
            <a:off x="4550332" y="133922"/>
            <a:ext cx="5620257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400" b="1" dirty="0" err="1">
                <a:solidFill>
                  <a:schemeClr val="bg1"/>
                </a:solidFill>
                <a:latin typeface="Roboto"/>
              </a:rPr>
              <a:t>WasteWise</a:t>
            </a:r>
            <a:r>
              <a:rPr sz="2400" b="1" dirty="0">
                <a:solidFill>
                  <a:schemeClr val="bg1"/>
                </a:solidFill>
                <a:latin typeface="Roboto"/>
              </a:rPr>
              <a:t>: Smart Waste Management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50642" y="1208486"/>
            <a:ext cx="9625590" cy="6951962"/>
            <a:chOff x="2596943" y="1059503"/>
            <a:chExt cx="9625590" cy="6951962"/>
          </a:xfrm>
        </p:grpSpPr>
        <p:sp>
          <p:nvSpPr>
            <p:cNvPr id="50" name="Rounded Rectangle 1"/>
            <p:cNvSpPr>
              <a:spLocks noChangeAspect="1"/>
            </p:cNvSpPr>
            <p:nvPr/>
          </p:nvSpPr>
          <p:spPr>
            <a:xfrm>
              <a:off x="7306762" y="5529944"/>
              <a:ext cx="2980010" cy="1192002"/>
            </a:xfrm>
            <a:custGeom>
              <a:avLst/>
              <a:gdLst/>
              <a:ahLst/>
              <a:cxnLst/>
              <a:rect l="0" t="0" r="0" b="0"/>
              <a:pathLst>
                <a:path w="1970254" h="788101">
                  <a:moveTo>
                    <a:pt x="0" y="689588"/>
                  </a:moveTo>
                  <a:lnTo>
                    <a:pt x="1674716" y="689588"/>
                  </a:lnTo>
                  <a:lnTo>
                    <a:pt x="1674716" y="788101"/>
                  </a:lnTo>
                  <a:lnTo>
                    <a:pt x="1970254" y="394050"/>
                  </a:lnTo>
                  <a:lnTo>
                    <a:pt x="1674716" y="0"/>
                  </a:lnTo>
                  <a:lnTo>
                    <a:pt x="1674716" y="98512"/>
                  </a:lnTo>
                  <a:lnTo>
                    <a:pt x="1181947" y="98512"/>
                  </a:lnTo>
                  <a:cubicBezTo>
                    <a:pt x="1075036" y="241052"/>
                    <a:pt x="942725" y="363758"/>
                    <a:pt x="790835" y="460021"/>
                  </a:cubicBezTo>
                  <a:cubicBezTo>
                    <a:pt x="554289" y="609941"/>
                    <a:pt x="280030" y="689547"/>
                    <a:pt x="0" y="689588"/>
                  </a:cubicBezTo>
                </a:path>
              </a:pathLst>
            </a:custGeom>
            <a:solidFill>
              <a:srgbClr val="4E88E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" name="Rounded Rectangle 2"/>
            <p:cNvSpPr>
              <a:spLocks noChangeAspect="1"/>
            </p:cNvSpPr>
            <p:nvPr/>
          </p:nvSpPr>
          <p:spPr>
            <a:xfrm>
              <a:off x="7306762" y="5529944"/>
              <a:ext cx="2980010" cy="1192002"/>
            </a:xfrm>
            <a:custGeom>
              <a:avLst/>
              <a:gdLst/>
              <a:ahLst/>
              <a:cxnLst/>
              <a:rect l="0" t="0" r="0" b="0"/>
              <a:pathLst>
                <a:path w="1970254" h="788101">
                  <a:moveTo>
                    <a:pt x="0" y="689586"/>
                  </a:moveTo>
                  <a:lnTo>
                    <a:pt x="1674716" y="689586"/>
                  </a:lnTo>
                  <a:lnTo>
                    <a:pt x="1674716" y="788101"/>
                  </a:lnTo>
                  <a:lnTo>
                    <a:pt x="1970254" y="394048"/>
                  </a:lnTo>
                  <a:lnTo>
                    <a:pt x="1674716" y="0"/>
                  </a:lnTo>
                  <a:lnTo>
                    <a:pt x="1674716" y="98510"/>
                  </a:lnTo>
                  <a:lnTo>
                    <a:pt x="1181947" y="98510"/>
                  </a:ln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" name="Rounded Rectangle 3"/>
            <p:cNvSpPr>
              <a:spLocks noChangeAspect="1"/>
            </p:cNvSpPr>
            <p:nvPr/>
          </p:nvSpPr>
          <p:spPr>
            <a:xfrm>
              <a:off x="5111340" y="4589469"/>
              <a:ext cx="2140851" cy="1089489"/>
            </a:xfrm>
            <a:custGeom>
              <a:avLst/>
              <a:gdLst/>
              <a:ahLst/>
              <a:cxnLst/>
              <a:rect l="0" t="0" r="0" b="0"/>
              <a:pathLst>
                <a:path w="1415438" h="720324">
                  <a:moveTo>
                    <a:pt x="269358" y="720324"/>
                  </a:moveTo>
                  <a:cubicBezTo>
                    <a:pt x="135216" y="541458"/>
                    <a:pt x="42467" y="333219"/>
                    <a:pt x="0" y="110629"/>
                  </a:cubicBezTo>
                  <a:lnTo>
                    <a:pt x="579886" y="0"/>
                  </a:lnTo>
                  <a:cubicBezTo>
                    <a:pt x="618577" y="202829"/>
                    <a:pt x="726802" y="385808"/>
                    <a:pt x="885900" y="517429"/>
                  </a:cubicBezTo>
                  <a:cubicBezTo>
                    <a:pt x="1035721" y="641366"/>
                    <a:pt x="1221820" y="712452"/>
                    <a:pt x="1415438" y="720324"/>
                  </a:cubicBezTo>
                  <a:lnTo>
                    <a:pt x="269358" y="720324"/>
                  </a:lnTo>
                </a:path>
              </a:pathLst>
            </a:custGeom>
            <a:solidFill>
              <a:srgbClr val="4E88E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" name="Rounded Rectangle 4"/>
            <p:cNvSpPr>
              <a:spLocks noChangeAspect="1"/>
            </p:cNvSpPr>
            <p:nvPr/>
          </p:nvSpPr>
          <p:spPr>
            <a:xfrm>
              <a:off x="5111340" y="4589469"/>
              <a:ext cx="2140854" cy="1089485"/>
            </a:xfrm>
            <a:custGeom>
              <a:avLst/>
              <a:gdLst/>
              <a:ahLst/>
              <a:cxnLst/>
              <a:rect l="0" t="0" r="0" b="0"/>
              <a:pathLst>
                <a:path w="1415441" h="720321">
                  <a:moveTo>
                    <a:pt x="269355" y="720321"/>
                  </a:moveTo>
                  <a:cubicBezTo>
                    <a:pt x="135213" y="541458"/>
                    <a:pt x="42466" y="333222"/>
                    <a:pt x="0" y="110633"/>
                  </a:cubicBezTo>
                  <a:moveTo>
                    <a:pt x="579884" y="0"/>
                  </a:moveTo>
                  <a:cubicBezTo>
                    <a:pt x="618580" y="202826"/>
                    <a:pt x="726800" y="385809"/>
                    <a:pt x="885901" y="517426"/>
                  </a:cubicBezTo>
                  <a:cubicBezTo>
                    <a:pt x="1035720" y="641364"/>
                    <a:pt x="1221823" y="712448"/>
                    <a:pt x="1415441" y="720321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" name="Rounded Rectangle 5"/>
            <p:cNvSpPr>
              <a:spLocks noChangeAspect="1"/>
            </p:cNvSpPr>
            <p:nvPr/>
          </p:nvSpPr>
          <p:spPr>
            <a:xfrm>
              <a:off x="5054124" y="3024130"/>
              <a:ext cx="1166897" cy="1732479"/>
            </a:xfrm>
            <a:custGeom>
              <a:avLst/>
              <a:gdLst/>
              <a:ahLst/>
              <a:cxnLst/>
              <a:rect l="0" t="0" r="0" b="0"/>
              <a:pathLst>
                <a:path w="771502" h="1145440">
                  <a:moveTo>
                    <a:pt x="37812" y="1145440"/>
                  </a:moveTo>
                  <a:cubicBezTo>
                    <a:pt x="0" y="947150"/>
                    <a:pt x="3218" y="743204"/>
                    <a:pt x="47261" y="546203"/>
                  </a:cubicBezTo>
                  <a:cubicBezTo>
                    <a:pt x="91313" y="349202"/>
                    <a:pt x="175254" y="163309"/>
                    <a:pt x="293920" y="0"/>
                  </a:cubicBezTo>
                  <a:lnTo>
                    <a:pt x="771502" y="347019"/>
                  </a:lnTo>
                  <a:cubicBezTo>
                    <a:pt x="700244" y="445088"/>
                    <a:pt x="649830" y="556711"/>
                    <a:pt x="623380" y="675017"/>
                  </a:cubicBezTo>
                  <a:cubicBezTo>
                    <a:pt x="596929" y="793314"/>
                    <a:pt x="595000" y="915782"/>
                    <a:pt x="617707" y="1034859"/>
                  </a:cubicBezTo>
                  <a:lnTo>
                    <a:pt x="37812" y="1145440"/>
                  </a:lnTo>
                </a:path>
              </a:pathLst>
            </a:custGeom>
            <a:solidFill>
              <a:srgbClr val="4E88E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" name="Rounded Rectangle 6"/>
            <p:cNvSpPr>
              <a:spLocks noChangeAspect="1"/>
            </p:cNvSpPr>
            <p:nvPr/>
          </p:nvSpPr>
          <p:spPr>
            <a:xfrm>
              <a:off x="5054125" y="3024131"/>
              <a:ext cx="1166889" cy="1732482"/>
            </a:xfrm>
            <a:custGeom>
              <a:avLst/>
              <a:gdLst/>
              <a:ahLst/>
              <a:cxnLst/>
              <a:rect l="0" t="0" r="0" b="0"/>
              <a:pathLst>
                <a:path w="771497" h="1145442">
                  <a:moveTo>
                    <a:pt x="293918" y="0"/>
                  </a:moveTo>
                  <a:cubicBezTo>
                    <a:pt x="175254" y="163308"/>
                    <a:pt x="91308" y="349198"/>
                    <a:pt x="47262" y="546202"/>
                  </a:cubicBezTo>
                  <a:cubicBezTo>
                    <a:pt x="3214" y="743206"/>
                    <a:pt x="0" y="947147"/>
                    <a:pt x="37814" y="1145442"/>
                  </a:cubicBezTo>
                  <a:lnTo>
                    <a:pt x="617708" y="1034855"/>
                  </a:lnTo>
                  <a:cubicBezTo>
                    <a:pt x="595000" y="915779"/>
                    <a:pt x="596930" y="793314"/>
                    <a:pt x="623381" y="675013"/>
                  </a:cubicBezTo>
                  <a:cubicBezTo>
                    <a:pt x="649830" y="556714"/>
                    <a:pt x="700239" y="445087"/>
                    <a:pt x="771497" y="347021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Rounded Rectangle 7"/>
            <p:cNvSpPr>
              <a:spLocks noChangeAspect="1"/>
            </p:cNvSpPr>
            <p:nvPr/>
          </p:nvSpPr>
          <p:spPr>
            <a:xfrm>
              <a:off x="5498530" y="2120582"/>
              <a:ext cx="1639948" cy="1428565"/>
            </a:xfrm>
            <a:custGeom>
              <a:avLst/>
              <a:gdLst/>
              <a:ahLst/>
              <a:cxnLst/>
              <a:rect l="0" t="0" r="0" b="0"/>
              <a:pathLst>
                <a:path w="1084263" h="944506">
                  <a:moveTo>
                    <a:pt x="0" y="597545"/>
                  </a:moveTo>
                  <a:cubicBezTo>
                    <a:pt x="118642" y="434219"/>
                    <a:pt x="269489" y="296941"/>
                    <a:pt x="443241" y="194168"/>
                  </a:cubicBezTo>
                  <a:cubicBezTo>
                    <a:pt x="616993" y="91395"/>
                    <a:pt x="809955" y="25317"/>
                    <a:pt x="1010231" y="0"/>
                  </a:cubicBezTo>
                  <a:lnTo>
                    <a:pt x="1084263" y="585682"/>
                  </a:lnTo>
                  <a:cubicBezTo>
                    <a:pt x="963996" y="600886"/>
                    <a:pt x="848120" y="640562"/>
                    <a:pt x="743787" y="702280"/>
                  </a:cubicBezTo>
                  <a:cubicBezTo>
                    <a:pt x="639454" y="763990"/>
                    <a:pt x="548863" y="846429"/>
                    <a:pt x="477622" y="944506"/>
                  </a:cubicBezTo>
                  <a:lnTo>
                    <a:pt x="0" y="597545"/>
                  </a:lnTo>
                </a:path>
              </a:pathLst>
            </a:custGeom>
            <a:solidFill>
              <a:srgbClr val="4E88E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Rounded Rectangle 8"/>
            <p:cNvSpPr>
              <a:spLocks noChangeAspect="1"/>
            </p:cNvSpPr>
            <p:nvPr/>
          </p:nvSpPr>
          <p:spPr>
            <a:xfrm>
              <a:off x="5498530" y="2120582"/>
              <a:ext cx="1639947" cy="1428562"/>
            </a:xfrm>
            <a:custGeom>
              <a:avLst/>
              <a:gdLst/>
              <a:ahLst/>
              <a:cxnLst/>
              <a:rect l="0" t="0" r="0" b="0"/>
              <a:pathLst>
                <a:path w="1084262" h="944504">
                  <a:moveTo>
                    <a:pt x="1010232" y="0"/>
                  </a:moveTo>
                  <a:cubicBezTo>
                    <a:pt x="809957" y="25314"/>
                    <a:pt x="616993" y="91395"/>
                    <a:pt x="443243" y="194166"/>
                  </a:cubicBezTo>
                  <a:cubicBezTo>
                    <a:pt x="269493" y="296937"/>
                    <a:pt x="118644" y="434219"/>
                    <a:pt x="0" y="597541"/>
                  </a:cubicBezTo>
                  <a:lnTo>
                    <a:pt x="477621" y="944504"/>
                  </a:lnTo>
                  <a:cubicBezTo>
                    <a:pt x="548866" y="846430"/>
                    <a:pt x="639451" y="763993"/>
                    <a:pt x="743787" y="702279"/>
                  </a:cubicBezTo>
                  <a:cubicBezTo>
                    <a:pt x="848122" y="640565"/>
                    <a:pt x="963997" y="600884"/>
                    <a:pt x="1084262" y="585683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Rounded Rectangle 9"/>
            <p:cNvSpPr>
              <a:spLocks noChangeAspect="1"/>
            </p:cNvSpPr>
            <p:nvPr/>
          </p:nvSpPr>
          <p:spPr>
            <a:xfrm>
              <a:off x="7026034" y="2082284"/>
              <a:ext cx="1704901" cy="1221307"/>
            </a:xfrm>
            <a:custGeom>
              <a:avLst/>
              <a:gdLst/>
              <a:ahLst/>
              <a:cxnLst/>
              <a:rect l="0" t="0" r="0" b="0"/>
              <a:pathLst>
                <a:path w="1127207" h="807475">
                  <a:moveTo>
                    <a:pt x="0" y="25350"/>
                  </a:moveTo>
                  <a:cubicBezTo>
                    <a:pt x="200268" y="0"/>
                    <a:pt x="403614" y="15950"/>
                    <a:pt x="597479" y="72218"/>
                  </a:cubicBezTo>
                  <a:cubicBezTo>
                    <a:pt x="791344" y="128485"/>
                    <a:pt x="971630" y="223878"/>
                    <a:pt x="1127207" y="352511"/>
                  </a:cubicBezTo>
                  <a:lnTo>
                    <a:pt x="751028" y="807475"/>
                  </a:lnTo>
                  <a:cubicBezTo>
                    <a:pt x="657605" y="730233"/>
                    <a:pt x="549347" y="672948"/>
                    <a:pt x="432930" y="639166"/>
                  </a:cubicBezTo>
                  <a:cubicBezTo>
                    <a:pt x="316513" y="605377"/>
                    <a:pt x="194406" y="595796"/>
                    <a:pt x="74147" y="611025"/>
                  </a:cubicBezTo>
                  <a:lnTo>
                    <a:pt x="0" y="25350"/>
                  </a:lnTo>
                </a:path>
              </a:pathLst>
            </a:custGeom>
            <a:solidFill>
              <a:srgbClr val="4E88E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Rounded Rectangle 10"/>
            <p:cNvSpPr>
              <a:spLocks noChangeAspect="1"/>
            </p:cNvSpPr>
            <p:nvPr/>
          </p:nvSpPr>
          <p:spPr>
            <a:xfrm>
              <a:off x="7026034" y="2082284"/>
              <a:ext cx="1704901" cy="1221313"/>
            </a:xfrm>
            <a:custGeom>
              <a:avLst/>
              <a:gdLst/>
              <a:ahLst/>
              <a:cxnLst/>
              <a:rect l="0" t="0" r="0" b="0"/>
              <a:pathLst>
                <a:path w="1127207" h="807479">
                  <a:moveTo>
                    <a:pt x="1127207" y="352510"/>
                  </a:moveTo>
                  <a:cubicBezTo>
                    <a:pt x="971630" y="223875"/>
                    <a:pt x="791346" y="128483"/>
                    <a:pt x="597478" y="72215"/>
                  </a:cubicBezTo>
                  <a:cubicBezTo>
                    <a:pt x="403610" y="15948"/>
                    <a:pt x="200269" y="0"/>
                    <a:pt x="0" y="25354"/>
                  </a:cubicBezTo>
                  <a:lnTo>
                    <a:pt x="74147" y="611023"/>
                  </a:lnTo>
                  <a:cubicBezTo>
                    <a:pt x="194408" y="595798"/>
                    <a:pt x="316513" y="605374"/>
                    <a:pt x="432930" y="639163"/>
                  </a:cubicBezTo>
                  <a:cubicBezTo>
                    <a:pt x="549347" y="672951"/>
                    <a:pt x="657606" y="730234"/>
                    <a:pt x="751030" y="807479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Rounded Rectangle 11"/>
            <p:cNvSpPr>
              <a:spLocks noChangeAspect="1"/>
            </p:cNvSpPr>
            <p:nvPr/>
          </p:nvSpPr>
          <p:spPr>
            <a:xfrm>
              <a:off x="8161964" y="2615460"/>
              <a:ext cx="1375336" cy="1637850"/>
            </a:xfrm>
            <a:custGeom>
              <a:avLst/>
              <a:gdLst/>
              <a:ahLst/>
              <a:cxnLst/>
              <a:rect l="0" t="0" r="0" b="0"/>
              <a:pathLst>
                <a:path w="909313" h="1082876">
                  <a:moveTo>
                    <a:pt x="376178" y="0"/>
                  </a:moveTo>
                  <a:cubicBezTo>
                    <a:pt x="531755" y="128632"/>
                    <a:pt x="659320" y="287780"/>
                    <a:pt x="751019" y="467623"/>
                  </a:cubicBezTo>
                  <a:cubicBezTo>
                    <a:pt x="842710" y="647466"/>
                    <a:pt x="896588" y="844188"/>
                    <a:pt x="909313" y="1045654"/>
                  </a:cubicBezTo>
                  <a:lnTo>
                    <a:pt x="320141" y="1082876"/>
                  </a:lnTo>
                  <a:cubicBezTo>
                    <a:pt x="312498" y="961894"/>
                    <a:pt x="280153" y="843769"/>
                    <a:pt x="225085" y="735774"/>
                  </a:cubicBezTo>
                  <a:cubicBezTo>
                    <a:pt x="170024" y="627780"/>
                    <a:pt x="93422" y="532206"/>
                    <a:pt x="0" y="454964"/>
                  </a:cubicBezTo>
                  <a:lnTo>
                    <a:pt x="376178" y="0"/>
                  </a:lnTo>
                </a:path>
              </a:pathLst>
            </a:custGeom>
            <a:solidFill>
              <a:srgbClr val="4E88E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Rounded Rectangle 12"/>
            <p:cNvSpPr>
              <a:spLocks noChangeAspect="1"/>
            </p:cNvSpPr>
            <p:nvPr/>
          </p:nvSpPr>
          <p:spPr>
            <a:xfrm>
              <a:off x="8161964" y="2615460"/>
              <a:ext cx="1375334" cy="1637852"/>
            </a:xfrm>
            <a:custGeom>
              <a:avLst/>
              <a:gdLst/>
              <a:ahLst/>
              <a:cxnLst/>
              <a:rect l="0" t="0" r="0" b="0"/>
              <a:pathLst>
                <a:path w="909312" h="1082877">
                  <a:moveTo>
                    <a:pt x="909312" y="1045655"/>
                  </a:moveTo>
                  <a:cubicBezTo>
                    <a:pt x="896584" y="844189"/>
                    <a:pt x="842712" y="647466"/>
                    <a:pt x="751019" y="467624"/>
                  </a:cubicBezTo>
                  <a:cubicBezTo>
                    <a:pt x="659325" y="287782"/>
                    <a:pt x="531755" y="128635"/>
                    <a:pt x="376179" y="0"/>
                  </a:cubicBezTo>
                  <a:lnTo>
                    <a:pt x="0" y="454965"/>
                  </a:lnTo>
                  <a:cubicBezTo>
                    <a:pt x="93422" y="532210"/>
                    <a:pt x="170028" y="627777"/>
                    <a:pt x="225089" y="735772"/>
                  </a:cubicBezTo>
                  <a:cubicBezTo>
                    <a:pt x="280150" y="843767"/>
                    <a:pt x="312501" y="961897"/>
                    <a:pt x="320144" y="1082877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Rounded Rectangle 13"/>
            <p:cNvSpPr>
              <a:spLocks noChangeAspect="1"/>
            </p:cNvSpPr>
            <p:nvPr/>
          </p:nvSpPr>
          <p:spPr>
            <a:xfrm>
              <a:off x="8285161" y="4197521"/>
              <a:ext cx="1271383" cy="1670319"/>
            </a:xfrm>
            <a:custGeom>
              <a:avLst/>
              <a:gdLst/>
              <a:ahLst/>
              <a:cxnLst/>
              <a:rect l="0" t="0" r="0" b="0"/>
              <a:pathLst>
                <a:path w="840584" h="1104343">
                  <a:moveTo>
                    <a:pt x="827900" y="0"/>
                  </a:moveTo>
                  <a:cubicBezTo>
                    <a:pt x="840584" y="201466"/>
                    <a:pt x="811851" y="403401"/>
                    <a:pt x="743475" y="593333"/>
                  </a:cubicBezTo>
                  <a:cubicBezTo>
                    <a:pt x="675107" y="783274"/>
                    <a:pt x="568541" y="957182"/>
                    <a:pt x="430352" y="1104343"/>
                  </a:cubicBezTo>
                  <a:lnTo>
                    <a:pt x="0" y="700244"/>
                  </a:lnTo>
                  <a:cubicBezTo>
                    <a:pt x="82980" y="611870"/>
                    <a:pt x="146972" y="507438"/>
                    <a:pt x="188027" y="393385"/>
                  </a:cubicBezTo>
                  <a:cubicBezTo>
                    <a:pt x="229091" y="279332"/>
                    <a:pt x="246339" y="158071"/>
                    <a:pt x="238729" y="37090"/>
                  </a:cubicBezTo>
                  <a:lnTo>
                    <a:pt x="827900" y="0"/>
                  </a:lnTo>
                </a:path>
              </a:pathLst>
            </a:custGeom>
            <a:solidFill>
              <a:srgbClr val="4E88E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Rounded Rectangle 14"/>
            <p:cNvSpPr>
              <a:spLocks noChangeAspect="1"/>
            </p:cNvSpPr>
            <p:nvPr/>
          </p:nvSpPr>
          <p:spPr>
            <a:xfrm>
              <a:off x="8285161" y="4197521"/>
              <a:ext cx="1271384" cy="1670325"/>
            </a:xfrm>
            <a:custGeom>
              <a:avLst/>
              <a:gdLst/>
              <a:ahLst/>
              <a:cxnLst/>
              <a:rect l="0" t="0" r="0" b="0"/>
              <a:pathLst>
                <a:path w="840585" h="1104347">
                  <a:moveTo>
                    <a:pt x="430355" y="1104347"/>
                  </a:moveTo>
                  <a:cubicBezTo>
                    <a:pt x="568538" y="957186"/>
                    <a:pt x="675104" y="783273"/>
                    <a:pt x="743478" y="593337"/>
                  </a:cubicBezTo>
                  <a:cubicBezTo>
                    <a:pt x="811853" y="403401"/>
                    <a:pt x="840585" y="201469"/>
                    <a:pt x="827903" y="0"/>
                  </a:cubicBezTo>
                  <a:lnTo>
                    <a:pt x="238725" y="37087"/>
                  </a:lnTo>
                  <a:cubicBezTo>
                    <a:pt x="246341" y="158069"/>
                    <a:pt x="229088" y="279328"/>
                    <a:pt x="188029" y="393384"/>
                  </a:cubicBezTo>
                  <a:cubicBezTo>
                    <a:pt x="146971" y="507440"/>
                    <a:pt x="82978" y="611873"/>
                    <a:pt x="0" y="700243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Rounded Rectangle 15"/>
            <p:cNvSpPr>
              <a:spLocks noChangeAspect="1"/>
            </p:cNvSpPr>
            <p:nvPr/>
          </p:nvSpPr>
          <p:spPr>
            <a:xfrm>
              <a:off x="7306837" y="5256653"/>
              <a:ext cx="1629232" cy="1316294"/>
            </a:xfrm>
            <a:custGeom>
              <a:avLst/>
              <a:gdLst/>
              <a:ahLst/>
              <a:cxnLst/>
              <a:rect l="0" t="0" r="0" b="0"/>
              <a:pathLst>
                <a:path w="1077178" h="870277">
                  <a:moveTo>
                    <a:pt x="1077178" y="404107"/>
                  </a:moveTo>
                  <a:cubicBezTo>
                    <a:pt x="938990" y="551268"/>
                    <a:pt x="772117" y="668556"/>
                    <a:pt x="586856" y="748729"/>
                  </a:cubicBezTo>
                  <a:cubicBezTo>
                    <a:pt x="401595" y="828902"/>
                    <a:pt x="201868" y="870269"/>
                    <a:pt x="0" y="870277"/>
                  </a:cubicBezTo>
                  <a:lnTo>
                    <a:pt x="0" y="279932"/>
                  </a:lnTo>
                  <a:cubicBezTo>
                    <a:pt x="121203" y="279932"/>
                    <a:pt x="241142" y="255090"/>
                    <a:pt x="352388" y="206942"/>
                  </a:cubicBezTo>
                  <a:cubicBezTo>
                    <a:pt x="463641" y="158794"/>
                    <a:pt x="563845" y="88365"/>
                    <a:pt x="646826" y="0"/>
                  </a:cubicBezTo>
                  <a:lnTo>
                    <a:pt x="1077178" y="404107"/>
                  </a:lnTo>
                </a:path>
              </a:pathLst>
            </a:custGeom>
            <a:solidFill>
              <a:srgbClr val="4E88E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Rounded Rectangle 16"/>
            <p:cNvSpPr>
              <a:spLocks noChangeAspect="1"/>
            </p:cNvSpPr>
            <p:nvPr/>
          </p:nvSpPr>
          <p:spPr>
            <a:xfrm>
              <a:off x="7306813" y="5256653"/>
              <a:ext cx="1629253" cy="1316291"/>
            </a:xfrm>
            <a:custGeom>
              <a:avLst/>
              <a:gdLst/>
              <a:ahLst/>
              <a:cxnLst/>
              <a:rect l="0" t="0" r="0" b="0"/>
              <a:pathLst>
                <a:path w="1077192" h="870274">
                  <a:moveTo>
                    <a:pt x="13" y="870274"/>
                  </a:moveTo>
                  <a:cubicBezTo>
                    <a:pt x="201882" y="870270"/>
                    <a:pt x="401608" y="828903"/>
                    <a:pt x="586872" y="748727"/>
                  </a:cubicBezTo>
                  <a:cubicBezTo>
                    <a:pt x="772136" y="668552"/>
                    <a:pt x="939008" y="551267"/>
                    <a:pt x="1077192" y="404108"/>
                  </a:cubicBezTo>
                  <a:lnTo>
                    <a:pt x="646841" y="0"/>
                  </a:lnTo>
                  <a:cubicBezTo>
                    <a:pt x="563862" y="88368"/>
                    <a:pt x="463656" y="158797"/>
                    <a:pt x="352406" y="206943"/>
                  </a:cubicBezTo>
                  <a:cubicBezTo>
                    <a:pt x="241156" y="255087"/>
                    <a:pt x="121221" y="279928"/>
                    <a:pt x="0" y="279931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Rounded Rectangle 17"/>
            <p:cNvSpPr>
              <a:spLocks noChangeAspect="1"/>
            </p:cNvSpPr>
            <p:nvPr/>
          </p:nvSpPr>
          <p:spPr>
            <a:xfrm>
              <a:off x="4922755" y="5678947"/>
              <a:ext cx="2384007" cy="894002"/>
            </a:xfrm>
            <a:custGeom>
              <a:avLst/>
              <a:gdLst/>
              <a:ahLst/>
              <a:cxnLst/>
              <a:rect l="0" t="0" r="0" b="0"/>
              <a:pathLst>
                <a:path w="1576203" h="591076">
                  <a:moveTo>
                    <a:pt x="0" y="0"/>
                  </a:moveTo>
                  <a:lnTo>
                    <a:pt x="1576203" y="0"/>
                  </a:lnTo>
                  <a:lnTo>
                    <a:pt x="1576203" y="591076"/>
                  </a:lnTo>
                  <a:lnTo>
                    <a:pt x="0" y="591076"/>
                  </a:lnTo>
                  <a:lnTo>
                    <a:pt x="0" y="0"/>
                  </a:lnTo>
                </a:path>
              </a:pathLst>
            </a:custGeom>
            <a:solidFill>
              <a:srgbClr val="4E88E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Rounded Rectangle 18"/>
            <p:cNvSpPr>
              <a:spLocks noChangeAspect="1"/>
            </p:cNvSpPr>
            <p:nvPr/>
          </p:nvSpPr>
          <p:spPr>
            <a:xfrm>
              <a:off x="4922755" y="5678947"/>
              <a:ext cx="2384007" cy="894002"/>
            </a:xfrm>
            <a:custGeom>
              <a:avLst/>
              <a:gdLst/>
              <a:ahLst/>
              <a:cxnLst/>
              <a:rect l="0" t="0" r="0" b="0"/>
              <a:pathLst>
                <a:path w="1576203" h="591076">
                  <a:moveTo>
                    <a:pt x="0" y="0"/>
                  </a:moveTo>
                  <a:lnTo>
                    <a:pt x="1576203" y="0"/>
                  </a:lnTo>
                  <a:lnTo>
                    <a:pt x="1576203" y="591076"/>
                  </a:lnTo>
                  <a:lnTo>
                    <a:pt x="0" y="591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Rounded Rectangle 19"/>
            <p:cNvSpPr>
              <a:spLocks noChangeAspect="1"/>
            </p:cNvSpPr>
            <p:nvPr/>
          </p:nvSpPr>
          <p:spPr>
            <a:xfrm>
              <a:off x="6114759" y="2494061"/>
              <a:ext cx="588799" cy="577253"/>
            </a:xfrm>
            <a:custGeom>
              <a:avLst/>
              <a:gdLst/>
              <a:ahLst/>
              <a:cxnLst/>
              <a:rect l="0" t="0" r="0" b="0"/>
              <a:pathLst>
                <a:path w="389289" h="381654">
                  <a:moveTo>
                    <a:pt x="377796" y="301202"/>
                  </a:moveTo>
                  <a:cubicBezTo>
                    <a:pt x="389289" y="322547"/>
                    <a:pt x="374512" y="348817"/>
                    <a:pt x="349884" y="348817"/>
                  </a:cubicBezTo>
                  <a:lnTo>
                    <a:pt x="277641" y="348817"/>
                  </a:lnTo>
                  <a:moveTo>
                    <a:pt x="259581" y="191196"/>
                  </a:moveTo>
                  <a:cubicBezTo>
                    <a:pt x="272716" y="169852"/>
                    <a:pt x="303911" y="169852"/>
                    <a:pt x="315404" y="191196"/>
                  </a:cubicBezTo>
                  <a:lnTo>
                    <a:pt x="358093" y="265081"/>
                  </a:lnTo>
                  <a:moveTo>
                    <a:pt x="225101" y="348817"/>
                  </a:moveTo>
                  <a:cubicBezTo>
                    <a:pt x="200473" y="348817"/>
                    <a:pt x="184054" y="322547"/>
                    <a:pt x="197189" y="301202"/>
                  </a:cubicBezTo>
                  <a:lnTo>
                    <a:pt x="236594" y="230601"/>
                  </a:lnTo>
                  <a:moveTo>
                    <a:pt x="0" y="0"/>
                  </a:moveTo>
                  <a:moveTo>
                    <a:pt x="308837" y="315979"/>
                  </a:moveTo>
                  <a:lnTo>
                    <a:pt x="277641" y="348817"/>
                  </a:lnTo>
                  <a:lnTo>
                    <a:pt x="308837" y="381654"/>
                  </a:lnTo>
                  <a:moveTo>
                    <a:pt x="0" y="0"/>
                  </a:moveTo>
                  <a:moveTo>
                    <a:pt x="249729" y="273290"/>
                  </a:moveTo>
                  <a:lnTo>
                    <a:pt x="236594" y="230601"/>
                  </a:lnTo>
                  <a:lnTo>
                    <a:pt x="192263" y="242094"/>
                  </a:lnTo>
                  <a:moveTo>
                    <a:pt x="0" y="0"/>
                  </a:moveTo>
                  <a:moveTo>
                    <a:pt x="313762" y="253586"/>
                  </a:moveTo>
                  <a:lnTo>
                    <a:pt x="358093" y="265079"/>
                  </a:lnTo>
                  <a:lnTo>
                    <a:pt x="369586" y="220748"/>
                  </a:lnTo>
                  <a:moveTo>
                    <a:pt x="135454" y="307852"/>
                  </a:moveTo>
                  <a:lnTo>
                    <a:pt x="36942" y="307852"/>
                  </a:lnTo>
                  <a:cubicBezTo>
                    <a:pt x="23807" y="307852"/>
                    <a:pt x="12314" y="296359"/>
                    <a:pt x="12314" y="283224"/>
                  </a:cubicBezTo>
                  <a:lnTo>
                    <a:pt x="12314" y="110826"/>
                  </a:lnTo>
                  <a:cubicBezTo>
                    <a:pt x="12314" y="97691"/>
                    <a:pt x="23807" y="86198"/>
                    <a:pt x="36942" y="86198"/>
                  </a:cubicBezTo>
                  <a:lnTo>
                    <a:pt x="283224" y="86198"/>
                  </a:lnTo>
                  <a:cubicBezTo>
                    <a:pt x="296359" y="86198"/>
                    <a:pt x="307852" y="97691"/>
                    <a:pt x="307852" y="110826"/>
                  </a:cubicBezTo>
                  <a:lnTo>
                    <a:pt x="307852" y="143664"/>
                  </a:lnTo>
                  <a:moveTo>
                    <a:pt x="299642" y="92766"/>
                  </a:moveTo>
                  <a:lnTo>
                    <a:pt x="253670" y="23807"/>
                  </a:lnTo>
                  <a:cubicBezTo>
                    <a:pt x="248744" y="17239"/>
                    <a:pt x="242177" y="12314"/>
                    <a:pt x="233967" y="12314"/>
                  </a:cubicBezTo>
                  <a:lnTo>
                    <a:pt x="87840" y="12314"/>
                  </a:lnTo>
                  <a:cubicBezTo>
                    <a:pt x="79631" y="12314"/>
                    <a:pt x="71421" y="17239"/>
                    <a:pt x="68137" y="23807"/>
                  </a:cubicBezTo>
                  <a:lnTo>
                    <a:pt x="20523" y="92766"/>
                  </a:lnTo>
                  <a:moveTo>
                    <a:pt x="160083" y="12314"/>
                  </a:moveTo>
                  <a:lnTo>
                    <a:pt x="160083" y="86198"/>
                  </a:ln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>
              <a:spLocks noChangeAspect="1"/>
            </p:cNvSpPr>
            <p:nvPr/>
          </p:nvSpPr>
          <p:spPr>
            <a:xfrm>
              <a:off x="9773308" y="2479682"/>
              <a:ext cx="1461939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400" b="1" dirty="0" err="1">
                  <a:solidFill>
                    <a:schemeClr val="bg1"/>
                  </a:solidFill>
                  <a:latin typeface="Roboto"/>
                </a:rPr>
                <a:t>FastAPI</a:t>
              </a:r>
              <a:r>
                <a:rPr sz="1400" b="1" dirty="0">
                  <a:solidFill>
                    <a:schemeClr val="bg1"/>
                  </a:solidFill>
                  <a:latin typeface="Roboto"/>
                </a:rPr>
                <a:t> Backend</a:t>
              </a:r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2959271" y="2793826"/>
              <a:ext cx="15116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400" b="1" dirty="0">
                  <a:solidFill>
                    <a:schemeClr val="bg1"/>
                  </a:solidFill>
                  <a:latin typeface="Roboto"/>
                </a:rPr>
                <a:t>Database Storage</a:t>
              </a:r>
            </a:p>
          </p:txBody>
        </p:sp>
        <p:sp>
          <p:nvSpPr>
            <p:cNvPr id="71" name="Rounded Rectangle 22"/>
            <p:cNvSpPr>
              <a:spLocks noChangeAspect="1"/>
            </p:cNvSpPr>
            <p:nvPr/>
          </p:nvSpPr>
          <p:spPr>
            <a:xfrm>
              <a:off x="7544512" y="2345061"/>
              <a:ext cx="566977" cy="571168"/>
            </a:xfrm>
            <a:custGeom>
              <a:avLst/>
              <a:gdLst/>
              <a:ahLst/>
              <a:cxnLst/>
              <a:rect l="0" t="0" r="0" b="0"/>
              <a:pathLst>
                <a:path w="374861" h="377632">
                  <a:moveTo>
                    <a:pt x="231279" y="139362"/>
                  </a:moveTo>
                  <a:cubicBezTo>
                    <a:pt x="241870" y="139362"/>
                    <a:pt x="250456" y="130776"/>
                    <a:pt x="250456" y="120185"/>
                  </a:cubicBezTo>
                  <a:lnTo>
                    <a:pt x="250456" y="102387"/>
                  </a:lnTo>
                  <a:cubicBezTo>
                    <a:pt x="250456" y="97290"/>
                    <a:pt x="252485" y="92402"/>
                    <a:pt x="256096" y="88803"/>
                  </a:cubicBezTo>
                  <a:cubicBezTo>
                    <a:pt x="259707" y="85205"/>
                    <a:pt x="264601" y="83192"/>
                    <a:pt x="269699" y="83210"/>
                  </a:cubicBezTo>
                  <a:lnTo>
                    <a:pt x="333880" y="83210"/>
                  </a:lnTo>
                  <a:moveTo>
                    <a:pt x="132257" y="139428"/>
                  </a:moveTo>
                  <a:lnTo>
                    <a:pt x="287464" y="139428"/>
                  </a:lnTo>
                  <a:moveTo>
                    <a:pt x="333814" y="83210"/>
                  </a:moveTo>
                  <a:cubicBezTo>
                    <a:pt x="333814" y="94545"/>
                    <a:pt x="343003" y="103733"/>
                    <a:pt x="354338" y="103733"/>
                  </a:cubicBezTo>
                  <a:cubicBezTo>
                    <a:pt x="365672" y="103733"/>
                    <a:pt x="374861" y="94545"/>
                    <a:pt x="374861" y="83210"/>
                  </a:cubicBezTo>
                  <a:cubicBezTo>
                    <a:pt x="374861" y="71875"/>
                    <a:pt x="365672" y="62686"/>
                    <a:pt x="354338" y="62686"/>
                  </a:cubicBezTo>
                  <a:cubicBezTo>
                    <a:pt x="343003" y="62686"/>
                    <a:pt x="333814" y="71875"/>
                    <a:pt x="333814" y="83210"/>
                  </a:cubicBezTo>
                  <a:moveTo>
                    <a:pt x="290469" y="20523"/>
                  </a:moveTo>
                  <a:cubicBezTo>
                    <a:pt x="290469" y="31858"/>
                    <a:pt x="299657" y="41046"/>
                    <a:pt x="310992" y="41046"/>
                  </a:cubicBezTo>
                  <a:cubicBezTo>
                    <a:pt x="322327" y="41046"/>
                    <a:pt x="331516" y="31858"/>
                    <a:pt x="331516" y="20523"/>
                  </a:cubicBezTo>
                  <a:cubicBezTo>
                    <a:pt x="331516" y="9188"/>
                    <a:pt x="322327" y="0"/>
                    <a:pt x="310992" y="0"/>
                  </a:cubicBezTo>
                  <a:cubicBezTo>
                    <a:pt x="299657" y="0"/>
                    <a:pt x="290469" y="9188"/>
                    <a:pt x="290469" y="20523"/>
                  </a:cubicBezTo>
                  <a:moveTo>
                    <a:pt x="231279" y="139362"/>
                  </a:moveTo>
                  <a:cubicBezTo>
                    <a:pt x="241870" y="139362"/>
                    <a:pt x="250456" y="147948"/>
                    <a:pt x="250456" y="158539"/>
                  </a:cubicBezTo>
                  <a:lnTo>
                    <a:pt x="250456" y="176337"/>
                  </a:lnTo>
                  <a:cubicBezTo>
                    <a:pt x="250456" y="181435"/>
                    <a:pt x="252485" y="186322"/>
                    <a:pt x="256096" y="189921"/>
                  </a:cubicBezTo>
                  <a:cubicBezTo>
                    <a:pt x="259707" y="193519"/>
                    <a:pt x="264601" y="195532"/>
                    <a:pt x="269699" y="195514"/>
                  </a:cubicBezTo>
                  <a:lnTo>
                    <a:pt x="333880" y="195514"/>
                  </a:lnTo>
                  <a:moveTo>
                    <a:pt x="333814" y="195514"/>
                  </a:moveTo>
                  <a:cubicBezTo>
                    <a:pt x="333814" y="206849"/>
                    <a:pt x="343003" y="216038"/>
                    <a:pt x="354338" y="216038"/>
                  </a:cubicBezTo>
                  <a:cubicBezTo>
                    <a:pt x="365672" y="216038"/>
                    <a:pt x="374861" y="206849"/>
                    <a:pt x="374861" y="195514"/>
                  </a:cubicBezTo>
                  <a:cubicBezTo>
                    <a:pt x="374861" y="184180"/>
                    <a:pt x="365672" y="174991"/>
                    <a:pt x="354338" y="174991"/>
                  </a:cubicBezTo>
                  <a:cubicBezTo>
                    <a:pt x="343003" y="174991"/>
                    <a:pt x="333814" y="184180"/>
                    <a:pt x="333814" y="195514"/>
                  </a:cubicBezTo>
                  <a:moveTo>
                    <a:pt x="287464" y="139428"/>
                  </a:moveTo>
                  <a:cubicBezTo>
                    <a:pt x="287464" y="150763"/>
                    <a:pt x="296653" y="159951"/>
                    <a:pt x="307987" y="159951"/>
                  </a:cubicBezTo>
                  <a:cubicBezTo>
                    <a:pt x="319322" y="159951"/>
                    <a:pt x="328511" y="150763"/>
                    <a:pt x="328511" y="139428"/>
                  </a:cubicBezTo>
                  <a:cubicBezTo>
                    <a:pt x="328511" y="128093"/>
                    <a:pt x="319322" y="118904"/>
                    <a:pt x="307987" y="118904"/>
                  </a:cubicBezTo>
                  <a:cubicBezTo>
                    <a:pt x="296653" y="118904"/>
                    <a:pt x="287464" y="128093"/>
                    <a:pt x="287464" y="139428"/>
                  </a:cubicBezTo>
                  <a:moveTo>
                    <a:pt x="282588" y="249647"/>
                  </a:moveTo>
                  <a:cubicBezTo>
                    <a:pt x="272977" y="270995"/>
                    <a:pt x="257991" y="289483"/>
                    <a:pt x="239094" y="303304"/>
                  </a:cubicBezTo>
                  <a:lnTo>
                    <a:pt x="239094" y="377632"/>
                  </a:lnTo>
                  <a:moveTo>
                    <a:pt x="101176" y="377632"/>
                  </a:moveTo>
                  <a:lnTo>
                    <a:pt x="101176" y="336256"/>
                  </a:lnTo>
                  <a:lnTo>
                    <a:pt x="87450" y="336256"/>
                  </a:lnTo>
                  <a:cubicBezTo>
                    <a:pt x="64599" y="336256"/>
                    <a:pt x="46075" y="317732"/>
                    <a:pt x="46075" y="294881"/>
                  </a:cubicBezTo>
                  <a:lnTo>
                    <a:pt x="46075" y="253489"/>
                  </a:lnTo>
                  <a:lnTo>
                    <a:pt x="7245" y="253489"/>
                  </a:lnTo>
                  <a:cubicBezTo>
                    <a:pt x="5039" y="253491"/>
                    <a:pt x="2965" y="252437"/>
                    <a:pt x="1666" y="250654"/>
                  </a:cubicBezTo>
                  <a:cubicBezTo>
                    <a:pt x="367" y="248871"/>
                    <a:pt x="0" y="246574"/>
                    <a:pt x="677" y="244475"/>
                  </a:cubicBezTo>
                  <a:cubicBezTo>
                    <a:pt x="29246" y="155978"/>
                    <a:pt x="49112" y="60404"/>
                    <a:pt x="159791" y="60404"/>
                  </a:cubicBezTo>
                  <a:moveTo>
                    <a:pt x="199098" y="139428"/>
                  </a:moveTo>
                  <a:lnTo>
                    <a:pt x="220442" y="46071"/>
                  </a:lnTo>
                  <a:cubicBezTo>
                    <a:pt x="223845" y="31127"/>
                    <a:pt x="237133" y="20524"/>
                    <a:pt x="252459" y="20523"/>
                  </a:cubicBezTo>
                  <a:lnTo>
                    <a:pt x="290518" y="20523"/>
                  </a:ln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" name="Rounded Rectangle 23"/>
            <p:cNvSpPr>
              <a:spLocks noChangeAspect="1"/>
            </p:cNvSpPr>
            <p:nvPr/>
          </p:nvSpPr>
          <p:spPr>
            <a:xfrm>
              <a:off x="8641559" y="3288731"/>
              <a:ext cx="571168" cy="571168"/>
            </a:xfrm>
            <a:custGeom>
              <a:avLst/>
              <a:gdLst/>
              <a:ahLst/>
              <a:cxnLst/>
              <a:rect l="0" t="0" r="0" b="0"/>
              <a:pathLst>
                <a:path w="377632" h="377632">
                  <a:moveTo>
                    <a:pt x="0" y="377632"/>
                  </a:moveTo>
                  <a:lnTo>
                    <a:pt x="0" y="213444"/>
                  </a:lnTo>
                  <a:moveTo>
                    <a:pt x="0" y="246281"/>
                  </a:moveTo>
                  <a:lnTo>
                    <a:pt x="114931" y="246281"/>
                  </a:lnTo>
                  <a:cubicBezTo>
                    <a:pt x="142135" y="246281"/>
                    <a:pt x="164187" y="268334"/>
                    <a:pt x="164187" y="295538"/>
                  </a:cubicBezTo>
                  <a:lnTo>
                    <a:pt x="262700" y="295538"/>
                  </a:lnTo>
                  <a:cubicBezTo>
                    <a:pt x="289904" y="295538"/>
                    <a:pt x="311956" y="317590"/>
                    <a:pt x="311956" y="344794"/>
                  </a:cubicBezTo>
                  <a:lnTo>
                    <a:pt x="0" y="344794"/>
                  </a:lnTo>
                  <a:close/>
                  <a:moveTo>
                    <a:pt x="114931" y="295538"/>
                  </a:moveTo>
                  <a:lnTo>
                    <a:pt x="164187" y="295538"/>
                  </a:lnTo>
                  <a:moveTo>
                    <a:pt x="225758" y="119036"/>
                  </a:moveTo>
                  <a:lnTo>
                    <a:pt x="225758" y="119036"/>
                  </a:lnTo>
                  <a:cubicBezTo>
                    <a:pt x="228025" y="119036"/>
                    <a:pt x="229862" y="120873"/>
                    <a:pt x="229862" y="123140"/>
                  </a:cubicBezTo>
                  <a:cubicBezTo>
                    <a:pt x="229862" y="125407"/>
                    <a:pt x="228025" y="127245"/>
                    <a:pt x="225758" y="127245"/>
                  </a:cubicBezTo>
                  <a:cubicBezTo>
                    <a:pt x="223491" y="127245"/>
                    <a:pt x="221653" y="125407"/>
                    <a:pt x="221653" y="123140"/>
                  </a:cubicBezTo>
                  <a:cubicBezTo>
                    <a:pt x="221653" y="120873"/>
                    <a:pt x="223491" y="119036"/>
                    <a:pt x="225758" y="119036"/>
                  </a:cubicBezTo>
                  <a:moveTo>
                    <a:pt x="377632" y="123140"/>
                  </a:moveTo>
                  <a:cubicBezTo>
                    <a:pt x="377632" y="100471"/>
                    <a:pt x="359254" y="82093"/>
                    <a:pt x="336585" y="82093"/>
                  </a:cubicBezTo>
                  <a:lnTo>
                    <a:pt x="205234" y="82093"/>
                  </a:lnTo>
                  <a:cubicBezTo>
                    <a:pt x="182565" y="82093"/>
                    <a:pt x="164187" y="100471"/>
                    <a:pt x="164187" y="123140"/>
                  </a:cubicBezTo>
                  <a:cubicBezTo>
                    <a:pt x="164187" y="145810"/>
                    <a:pt x="182565" y="164187"/>
                    <a:pt x="205234" y="164187"/>
                  </a:cubicBezTo>
                  <a:lnTo>
                    <a:pt x="336585" y="164187"/>
                  </a:lnTo>
                  <a:cubicBezTo>
                    <a:pt x="359254" y="164187"/>
                    <a:pt x="377632" y="145810"/>
                    <a:pt x="377632" y="123140"/>
                  </a:cubicBezTo>
                  <a:close/>
                  <a:moveTo>
                    <a:pt x="225758" y="201130"/>
                  </a:moveTo>
                  <a:lnTo>
                    <a:pt x="225758" y="201130"/>
                  </a:lnTo>
                  <a:cubicBezTo>
                    <a:pt x="228025" y="201130"/>
                    <a:pt x="229862" y="202967"/>
                    <a:pt x="229862" y="205234"/>
                  </a:cubicBezTo>
                  <a:cubicBezTo>
                    <a:pt x="229862" y="207501"/>
                    <a:pt x="228025" y="209339"/>
                    <a:pt x="225758" y="209339"/>
                  </a:cubicBezTo>
                  <a:cubicBezTo>
                    <a:pt x="223491" y="209339"/>
                    <a:pt x="221653" y="207501"/>
                    <a:pt x="221653" y="205234"/>
                  </a:cubicBezTo>
                  <a:cubicBezTo>
                    <a:pt x="221653" y="202967"/>
                    <a:pt x="223491" y="201130"/>
                    <a:pt x="225758" y="201130"/>
                  </a:cubicBezTo>
                  <a:moveTo>
                    <a:pt x="377632" y="205234"/>
                  </a:moveTo>
                  <a:cubicBezTo>
                    <a:pt x="377632" y="182565"/>
                    <a:pt x="359254" y="164187"/>
                    <a:pt x="336585" y="164187"/>
                  </a:cubicBezTo>
                  <a:lnTo>
                    <a:pt x="205234" y="164187"/>
                  </a:lnTo>
                  <a:cubicBezTo>
                    <a:pt x="182565" y="164187"/>
                    <a:pt x="164187" y="182565"/>
                    <a:pt x="164187" y="205234"/>
                  </a:cubicBezTo>
                  <a:cubicBezTo>
                    <a:pt x="164187" y="227904"/>
                    <a:pt x="182565" y="246281"/>
                    <a:pt x="205234" y="246281"/>
                  </a:cubicBezTo>
                  <a:lnTo>
                    <a:pt x="336585" y="246281"/>
                  </a:lnTo>
                  <a:cubicBezTo>
                    <a:pt x="359254" y="246281"/>
                    <a:pt x="377632" y="227904"/>
                    <a:pt x="377632" y="205234"/>
                  </a:cubicBezTo>
                  <a:close/>
                  <a:moveTo>
                    <a:pt x="225758" y="36942"/>
                  </a:moveTo>
                  <a:lnTo>
                    <a:pt x="225758" y="36942"/>
                  </a:lnTo>
                  <a:cubicBezTo>
                    <a:pt x="228025" y="36942"/>
                    <a:pt x="229862" y="38780"/>
                    <a:pt x="229862" y="41046"/>
                  </a:cubicBezTo>
                  <a:cubicBezTo>
                    <a:pt x="229862" y="43313"/>
                    <a:pt x="228025" y="45151"/>
                    <a:pt x="225758" y="45151"/>
                  </a:cubicBezTo>
                  <a:cubicBezTo>
                    <a:pt x="223491" y="45151"/>
                    <a:pt x="221653" y="43313"/>
                    <a:pt x="221653" y="41046"/>
                  </a:cubicBezTo>
                  <a:cubicBezTo>
                    <a:pt x="221653" y="38780"/>
                    <a:pt x="223491" y="36942"/>
                    <a:pt x="225758" y="36942"/>
                  </a:cubicBezTo>
                  <a:moveTo>
                    <a:pt x="377632" y="41046"/>
                  </a:moveTo>
                  <a:cubicBezTo>
                    <a:pt x="377632" y="18377"/>
                    <a:pt x="359254" y="0"/>
                    <a:pt x="336585" y="0"/>
                  </a:cubicBezTo>
                  <a:lnTo>
                    <a:pt x="205234" y="0"/>
                  </a:lnTo>
                  <a:cubicBezTo>
                    <a:pt x="182565" y="0"/>
                    <a:pt x="164187" y="18377"/>
                    <a:pt x="164187" y="41046"/>
                  </a:cubicBezTo>
                  <a:cubicBezTo>
                    <a:pt x="164187" y="63716"/>
                    <a:pt x="182565" y="82093"/>
                    <a:pt x="205234" y="82093"/>
                  </a:cubicBezTo>
                  <a:lnTo>
                    <a:pt x="336585" y="82093"/>
                  </a:lnTo>
                  <a:cubicBezTo>
                    <a:pt x="359254" y="82093"/>
                    <a:pt x="377632" y="63716"/>
                    <a:pt x="377632" y="41046"/>
                  </a:cubicBezTo>
                  <a:close/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>
              <a:spLocks noChangeAspect="1"/>
            </p:cNvSpPr>
            <p:nvPr/>
          </p:nvSpPr>
          <p:spPr>
            <a:xfrm>
              <a:off x="9773308" y="2888812"/>
              <a:ext cx="214962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400" b="0">
                  <a:solidFill>
                    <a:schemeClr val="bg1"/>
                  </a:solidFill>
                  <a:latin typeface="Roboto"/>
                </a:rPr>
                <a:t>Python backend processes
data</a:t>
              </a:r>
            </a:p>
          </p:txBody>
        </p:sp>
        <p:sp>
          <p:nvSpPr>
            <p:cNvPr id="74" name="TextBox 73"/>
            <p:cNvSpPr txBox="1">
              <a:spLocks noChangeAspect="1"/>
            </p:cNvSpPr>
            <p:nvPr/>
          </p:nvSpPr>
          <p:spPr>
            <a:xfrm>
              <a:off x="2779660" y="3161980"/>
              <a:ext cx="169116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400" b="0" dirty="0">
                  <a:solidFill>
                    <a:schemeClr val="bg1"/>
                  </a:solidFill>
                  <a:latin typeface="Roboto"/>
                </a:rPr>
                <a:t>User data, bin status,
analytics</a:t>
              </a:r>
            </a:p>
          </p:txBody>
        </p:sp>
        <p:sp>
          <p:nvSpPr>
            <p:cNvPr id="75" name="Rounded Rectangle 26"/>
            <p:cNvSpPr>
              <a:spLocks noChangeAspect="1"/>
            </p:cNvSpPr>
            <p:nvPr/>
          </p:nvSpPr>
          <p:spPr>
            <a:xfrm>
              <a:off x="5344923" y="3692299"/>
              <a:ext cx="521502" cy="558751"/>
            </a:xfrm>
            <a:custGeom>
              <a:avLst/>
              <a:gdLst/>
              <a:ahLst/>
              <a:cxnLst/>
              <a:rect l="0" t="0" r="0" b="0"/>
              <a:pathLst>
                <a:path w="344794" h="369422">
                  <a:moveTo>
                    <a:pt x="49305" y="49256"/>
                  </a:moveTo>
                  <a:cubicBezTo>
                    <a:pt x="49305" y="76459"/>
                    <a:pt x="111788" y="98512"/>
                    <a:pt x="188865" y="98512"/>
                  </a:cubicBezTo>
                  <a:cubicBezTo>
                    <a:pt x="265941" y="98512"/>
                    <a:pt x="328424" y="76459"/>
                    <a:pt x="328424" y="49256"/>
                  </a:cubicBezTo>
                  <a:cubicBezTo>
                    <a:pt x="328424" y="22052"/>
                    <a:pt x="265941" y="0"/>
                    <a:pt x="188865" y="0"/>
                  </a:cubicBezTo>
                  <a:cubicBezTo>
                    <a:pt x="111788" y="0"/>
                    <a:pt x="49305" y="22052"/>
                    <a:pt x="49305" y="49256"/>
                  </a:cubicBezTo>
                  <a:close/>
                  <a:moveTo>
                    <a:pt x="49256" y="114915"/>
                  </a:moveTo>
                  <a:cubicBezTo>
                    <a:pt x="49256" y="142137"/>
                    <a:pt x="111746" y="164171"/>
                    <a:pt x="188816" y="164171"/>
                  </a:cubicBezTo>
                  <a:cubicBezTo>
                    <a:pt x="265885" y="164171"/>
                    <a:pt x="328375" y="142120"/>
                    <a:pt x="328375" y="114915"/>
                  </a:cubicBezTo>
                  <a:moveTo>
                    <a:pt x="49256" y="180590"/>
                  </a:moveTo>
                  <a:cubicBezTo>
                    <a:pt x="49256" y="207796"/>
                    <a:pt x="111746" y="229846"/>
                    <a:pt x="188816" y="229846"/>
                  </a:cubicBezTo>
                  <a:cubicBezTo>
                    <a:pt x="265885" y="229846"/>
                    <a:pt x="328375" y="207796"/>
                    <a:pt x="328375" y="180590"/>
                  </a:cubicBezTo>
                  <a:moveTo>
                    <a:pt x="328375" y="49239"/>
                  </a:moveTo>
                  <a:lnTo>
                    <a:pt x="328375" y="246265"/>
                  </a:lnTo>
                  <a:cubicBezTo>
                    <a:pt x="328375" y="273471"/>
                    <a:pt x="265885" y="295521"/>
                    <a:pt x="188816" y="295521"/>
                  </a:cubicBezTo>
                  <a:cubicBezTo>
                    <a:pt x="111746" y="295521"/>
                    <a:pt x="49256" y="273471"/>
                    <a:pt x="49256" y="246265"/>
                  </a:cubicBezTo>
                  <a:lnTo>
                    <a:pt x="49256" y="49239"/>
                  </a:lnTo>
                  <a:moveTo>
                    <a:pt x="0" y="344794"/>
                  </a:moveTo>
                  <a:lnTo>
                    <a:pt x="155978" y="344794"/>
                  </a:lnTo>
                  <a:moveTo>
                    <a:pt x="180655" y="295538"/>
                  </a:moveTo>
                  <a:lnTo>
                    <a:pt x="180655" y="320166"/>
                  </a:lnTo>
                  <a:moveTo>
                    <a:pt x="155978" y="344794"/>
                  </a:moveTo>
                  <a:cubicBezTo>
                    <a:pt x="155978" y="358396"/>
                    <a:pt x="167004" y="369422"/>
                    <a:pt x="180606" y="369422"/>
                  </a:cubicBezTo>
                  <a:cubicBezTo>
                    <a:pt x="194208" y="369422"/>
                    <a:pt x="205234" y="358396"/>
                    <a:pt x="205234" y="344794"/>
                  </a:cubicBezTo>
                  <a:cubicBezTo>
                    <a:pt x="205234" y="331192"/>
                    <a:pt x="194208" y="320166"/>
                    <a:pt x="180606" y="320166"/>
                  </a:cubicBezTo>
                  <a:cubicBezTo>
                    <a:pt x="167004" y="320166"/>
                    <a:pt x="155978" y="331192"/>
                    <a:pt x="155978" y="344794"/>
                  </a:cubicBezTo>
                  <a:close/>
                  <a:moveTo>
                    <a:pt x="205234" y="344794"/>
                  </a:moveTo>
                  <a:lnTo>
                    <a:pt x="344794" y="344794"/>
                  </a:ln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6093843" y="4092093"/>
              <a:ext cx="2425922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1" dirty="0">
                  <a:solidFill>
                    <a:schemeClr val="bg1"/>
                  </a:solidFill>
                  <a:latin typeface="Roboto"/>
                </a:rPr>
                <a:t>Implement </a:t>
              </a:r>
              <a:r>
                <a:rPr b="1" dirty="0" err="1">
                  <a:solidFill>
                    <a:schemeClr val="bg1"/>
                  </a:solidFill>
                  <a:latin typeface="Roboto"/>
                </a:rPr>
                <a:t>WasteWise</a:t>
              </a:r>
              <a:r>
                <a:rPr b="1" dirty="0">
                  <a:solidFill>
                    <a:schemeClr val="bg1"/>
                  </a:solidFill>
                  <a:latin typeface="Roboto"/>
                </a:rPr>
                <a:t>
System</a:t>
              </a:r>
            </a:p>
          </p:txBody>
        </p:sp>
        <p:sp>
          <p:nvSpPr>
            <p:cNvPr id="77" name="TextBox 76"/>
            <p:cNvSpPr txBox="1">
              <a:spLocks noChangeAspect="1"/>
            </p:cNvSpPr>
            <p:nvPr/>
          </p:nvSpPr>
          <p:spPr>
            <a:xfrm>
              <a:off x="7685865" y="1427658"/>
              <a:ext cx="179055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0">
                  <a:solidFill>
                    <a:schemeClr val="bg1"/>
                  </a:solidFill>
                  <a:latin typeface="Roboto"/>
                </a:rPr>
                <a:t>LLM, rules, knowledge
graph</a:t>
              </a:r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10133820" y="4393458"/>
              <a:ext cx="130163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400" b="1" dirty="0">
                  <a:solidFill>
                    <a:schemeClr val="bg1"/>
                  </a:solidFill>
                  <a:latin typeface="Roboto"/>
                </a:rPr>
                <a:t>Data Collection</a:t>
              </a:r>
            </a:p>
          </p:txBody>
        </p:sp>
        <p:sp>
          <p:nvSpPr>
            <p:cNvPr id="79" name="TextBox 78"/>
            <p:cNvSpPr txBox="1">
              <a:spLocks noChangeAspect="1"/>
            </p:cNvSpPr>
            <p:nvPr/>
          </p:nvSpPr>
          <p:spPr>
            <a:xfrm>
              <a:off x="4282825" y="1427658"/>
              <a:ext cx="20983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0" dirty="0">
                  <a:solidFill>
                    <a:schemeClr val="bg1"/>
                  </a:solidFill>
                  <a:latin typeface="Roboto"/>
                </a:rPr>
                <a:t>Recyclable, compostable,
hazardous, non-recyclable</a:t>
              </a:r>
            </a:p>
          </p:txBody>
        </p:sp>
        <p:sp>
          <p:nvSpPr>
            <p:cNvPr id="80" name="Rounded Rectangle 31"/>
            <p:cNvSpPr>
              <a:spLocks noChangeAspect="1"/>
            </p:cNvSpPr>
            <p:nvPr/>
          </p:nvSpPr>
          <p:spPr>
            <a:xfrm>
              <a:off x="8716059" y="4573860"/>
              <a:ext cx="571168" cy="571168"/>
            </a:xfrm>
            <a:custGeom>
              <a:avLst/>
              <a:gdLst/>
              <a:ahLst/>
              <a:cxnLst/>
              <a:rect l="0" t="0" r="0" b="0"/>
              <a:pathLst>
                <a:path w="377632" h="377632">
                  <a:moveTo>
                    <a:pt x="65675" y="188816"/>
                  </a:moveTo>
                  <a:lnTo>
                    <a:pt x="65675" y="164187"/>
                  </a:lnTo>
                  <a:cubicBezTo>
                    <a:pt x="65675" y="118848"/>
                    <a:pt x="102429" y="82093"/>
                    <a:pt x="147769" y="82093"/>
                  </a:cubicBezTo>
                  <a:moveTo>
                    <a:pt x="98512" y="155978"/>
                  </a:moveTo>
                  <a:lnTo>
                    <a:pt x="65675" y="188816"/>
                  </a:lnTo>
                  <a:lnTo>
                    <a:pt x="32837" y="155978"/>
                  </a:lnTo>
                  <a:moveTo>
                    <a:pt x="65675" y="336585"/>
                  </a:moveTo>
                  <a:cubicBezTo>
                    <a:pt x="63408" y="336585"/>
                    <a:pt x="61570" y="338422"/>
                    <a:pt x="61570" y="340689"/>
                  </a:cubicBezTo>
                  <a:cubicBezTo>
                    <a:pt x="61570" y="342956"/>
                    <a:pt x="63408" y="344794"/>
                    <a:pt x="65675" y="344794"/>
                  </a:cubicBezTo>
                  <a:cubicBezTo>
                    <a:pt x="67942" y="344794"/>
                    <a:pt x="69779" y="342956"/>
                    <a:pt x="69779" y="340689"/>
                  </a:cubicBezTo>
                  <a:cubicBezTo>
                    <a:pt x="69779" y="338422"/>
                    <a:pt x="67942" y="336585"/>
                    <a:pt x="65675" y="336585"/>
                  </a:cubicBezTo>
                  <a:moveTo>
                    <a:pt x="114931" y="180606"/>
                  </a:moveTo>
                  <a:cubicBezTo>
                    <a:pt x="123999" y="180606"/>
                    <a:pt x="131350" y="187957"/>
                    <a:pt x="131350" y="197025"/>
                  </a:cubicBezTo>
                  <a:lnTo>
                    <a:pt x="131350" y="361213"/>
                  </a:lnTo>
                  <a:cubicBezTo>
                    <a:pt x="131350" y="370281"/>
                    <a:pt x="123999" y="377632"/>
                    <a:pt x="114931" y="377632"/>
                  </a:cubicBezTo>
                  <a:lnTo>
                    <a:pt x="16418" y="377632"/>
                  </a:lnTo>
                  <a:cubicBezTo>
                    <a:pt x="7350" y="377632"/>
                    <a:pt x="0" y="370281"/>
                    <a:pt x="0" y="361213"/>
                  </a:cubicBezTo>
                  <a:lnTo>
                    <a:pt x="0" y="197025"/>
                  </a:lnTo>
                  <a:cubicBezTo>
                    <a:pt x="0" y="187957"/>
                    <a:pt x="7350" y="180606"/>
                    <a:pt x="16418" y="180606"/>
                  </a:cubicBezTo>
                  <a:moveTo>
                    <a:pt x="377632" y="49256"/>
                  </a:moveTo>
                  <a:cubicBezTo>
                    <a:pt x="377632" y="40188"/>
                    <a:pt x="370281" y="32837"/>
                    <a:pt x="361213" y="32837"/>
                  </a:cubicBezTo>
                  <a:lnTo>
                    <a:pt x="344794" y="32837"/>
                  </a:lnTo>
                  <a:cubicBezTo>
                    <a:pt x="341018" y="32837"/>
                    <a:pt x="336749" y="32837"/>
                    <a:pt x="334286" y="28240"/>
                  </a:cubicBezTo>
                  <a:lnTo>
                    <a:pt x="322464" y="4597"/>
                  </a:lnTo>
                  <a:cubicBezTo>
                    <a:pt x="321054" y="1804"/>
                    <a:pt x="318204" y="31"/>
                    <a:pt x="315076" y="0"/>
                  </a:cubicBezTo>
                  <a:lnTo>
                    <a:pt x="259580" y="0"/>
                  </a:lnTo>
                  <a:cubicBezTo>
                    <a:pt x="256452" y="31"/>
                    <a:pt x="253603" y="1804"/>
                    <a:pt x="252192" y="4597"/>
                  </a:cubicBezTo>
                  <a:lnTo>
                    <a:pt x="240370" y="28240"/>
                  </a:lnTo>
                  <a:cubicBezTo>
                    <a:pt x="238960" y="31032"/>
                    <a:pt x="236110" y="32805"/>
                    <a:pt x="232982" y="32837"/>
                  </a:cubicBezTo>
                  <a:lnTo>
                    <a:pt x="213444" y="32837"/>
                  </a:lnTo>
                  <a:cubicBezTo>
                    <a:pt x="204376" y="32837"/>
                    <a:pt x="197025" y="40188"/>
                    <a:pt x="197025" y="49256"/>
                  </a:cubicBezTo>
                  <a:lnTo>
                    <a:pt x="197025" y="131350"/>
                  </a:lnTo>
                  <a:cubicBezTo>
                    <a:pt x="197025" y="140418"/>
                    <a:pt x="204376" y="147769"/>
                    <a:pt x="213444" y="147769"/>
                  </a:cubicBezTo>
                  <a:lnTo>
                    <a:pt x="361213" y="147769"/>
                  </a:lnTo>
                  <a:cubicBezTo>
                    <a:pt x="370281" y="147769"/>
                    <a:pt x="377632" y="140418"/>
                    <a:pt x="377632" y="131350"/>
                  </a:cubicBezTo>
                  <a:close/>
                  <a:moveTo>
                    <a:pt x="254491" y="82093"/>
                  </a:moveTo>
                  <a:cubicBezTo>
                    <a:pt x="254491" y="63958"/>
                    <a:pt x="269193" y="49256"/>
                    <a:pt x="287328" y="49256"/>
                  </a:cubicBezTo>
                  <a:cubicBezTo>
                    <a:pt x="305464" y="49256"/>
                    <a:pt x="320166" y="63958"/>
                    <a:pt x="320166" y="82093"/>
                  </a:cubicBezTo>
                  <a:cubicBezTo>
                    <a:pt x="320166" y="100229"/>
                    <a:pt x="305464" y="114931"/>
                    <a:pt x="287328" y="114931"/>
                  </a:cubicBezTo>
                  <a:cubicBezTo>
                    <a:pt x="269193" y="114931"/>
                    <a:pt x="254491" y="100229"/>
                    <a:pt x="254491" y="82093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1" name="Rounded Rectangle 32"/>
            <p:cNvSpPr>
              <a:spLocks noChangeAspect="1"/>
            </p:cNvSpPr>
            <p:nvPr/>
          </p:nvSpPr>
          <p:spPr>
            <a:xfrm>
              <a:off x="5438048" y="4871860"/>
              <a:ext cx="571168" cy="571168"/>
            </a:xfrm>
            <a:custGeom>
              <a:avLst/>
              <a:gdLst/>
              <a:ahLst/>
              <a:cxnLst/>
              <a:rect l="0" t="0" r="0" b="0"/>
              <a:pathLst>
                <a:path w="377632" h="377632">
                  <a:moveTo>
                    <a:pt x="0" y="369422"/>
                  </a:moveTo>
                  <a:lnTo>
                    <a:pt x="114931" y="106722"/>
                  </a:lnTo>
                  <a:moveTo>
                    <a:pt x="361213" y="369422"/>
                  </a:moveTo>
                  <a:lnTo>
                    <a:pt x="314912" y="263521"/>
                  </a:lnTo>
                  <a:moveTo>
                    <a:pt x="180606" y="353003"/>
                  </a:moveTo>
                  <a:lnTo>
                    <a:pt x="180606" y="377632"/>
                  </a:lnTo>
                  <a:moveTo>
                    <a:pt x="180606" y="270909"/>
                  </a:moveTo>
                  <a:lnTo>
                    <a:pt x="180606" y="303747"/>
                  </a:lnTo>
                  <a:moveTo>
                    <a:pt x="180606" y="188816"/>
                  </a:moveTo>
                  <a:lnTo>
                    <a:pt x="180606" y="221653"/>
                  </a:lnTo>
                  <a:moveTo>
                    <a:pt x="254326" y="86362"/>
                  </a:moveTo>
                  <a:cubicBezTo>
                    <a:pt x="254326" y="106856"/>
                    <a:pt x="270940" y="123469"/>
                    <a:pt x="291433" y="123469"/>
                  </a:cubicBezTo>
                  <a:cubicBezTo>
                    <a:pt x="311926" y="123469"/>
                    <a:pt x="328539" y="106856"/>
                    <a:pt x="328539" y="86362"/>
                  </a:cubicBezTo>
                  <a:cubicBezTo>
                    <a:pt x="328539" y="65869"/>
                    <a:pt x="311926" y="49256"/>
                    <a:pt x="291433" y="49256"/>
                  </a:cubicBezTo>
                  <a:cubicBezTo>
                    <a:pt x="270940" y="49256"/>
                    <a:pt x="254326" y="65869"/>
                    <a:pt x="254326" y="86362"/>
                  </a:cubicBezTo>
                  <a:moveTo>
                    <a:pt x="291433" y="0"/>
                  </a:moveTo>
                  <a:cubicBezTo>
                    <a:pt x="339066" y="90"/>
                    <a:pt x="377632" y="38729"/>
                    <a:pt x="377632" y="86362"/>
                  </a:cubicBezTo>
                  <a:cubicBezTo>
                    <a:pt x="377632" y="133977"/>
                    <a:pt x="318852" y="201294"/>
                    <a:pt x="298329" y="223131"/>
                  </a:cubicBezTo>
                  <a:cubicBezTo>
                    <a:pt x="296583" y="225110"/>
                    <a:pt x="294072" y="226244"/>
                    <a:pt x="291433" y="226244"/>
                  </a:cubicBezTo>
                  <a:cubicBezTo>
                    <a:pt x="288794" y="226244"/>
                    <a:pt x="286282" y="225110"/>
                    <a:pt x="284537" y="223131"/>
                  </a:cubicBezTo>
                  <a:cubicBezTo>
                    <a:pt x="264014" y="201130"/>
                    <a:pt x="205234" y="133977"/>
                    <a:pt x="205234" y="86362"/>
                  </a:cubicBezTo>
                  <a:cubicBezTo>
                    <a:pt x="205234" y="38729"/>
                    <a:pt x="243800" y="90"/>
                    <a:pt x="291433" y="0"/>
                  </a:cubicBezTo>
                  <a:close/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>
              <a:spLocks noChangeAspect="1"/>
            </p:cNvSpPr>
            <p:nvPr/>
          </p:nvSpPr>
          <p:spPr>
            <a:xfrm>
              <a:off x="10133820" y="4761611"/>
              <a:ext cx="208871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400" b="0" dirty="0">
                  <a:solidFill>
                    <a:schemeClr val="bg1"/>
                  </a:solidFill>
                  <a:latin typeface="Roboto"/>
                </a:rPr>
                <a:t>QR scan, camera capture,
sensors</a:t>
              </a:r>
            </a:p>
          </p:txBody>
        </p:sp>
        <p:sp>
          <p:nvSpPr>
            <p:cNvPr id="83" name="TextBox 82"/>
            <p:cNvSpPr txBox="1">
              <a:spLocks noChangeAspect="1"/>
            </p:cNvSpPr>
            <p:nvPr/>
          </p:nvSpPr>
          <p:spPr>
            <a:xfrm>
              <a:off x="2831043" y="4647006"/>
              <a:ext cx="163987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400" b="1" dirty="0">
                  <a:solidFill>
                    <a:schemeClr val="bg1"/>
                  </a:solidFill>
                  <a:latin typeface="Roboto"/>
                </a:rPr>
                <a:t>Route Optimization</a:t>
              </a: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>
              <a:off x="7885400" y="1059503"/>
              <a:ext cx="139140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1" dirty="0">
                  <a:solidFill>
                    <a:schemeClr val="bg1"/>
                  </a:solidFill>
                  <a:latin typeface="Roboto"/>
                </a:rPr>
                <a:t>AI Classification</a:t>
              </a:r>
            </a:p>
          </p:txBody>
        </p:sp>
        <p:sp>
          <p:nvSpPr>
            <p:cNvPr id="85" name="TextBox 84"/>
            <p:cNvSpPr txBox="1">
              <a:spLocks noChangeAspect="1"/>
            </p:cNvSpPr>
            <p:nvPr/>
          </p:nvSpPr>
          <p:spPr>
            <a:xfrm>
              <a:off x="2596943" y="5056136"/>
              <a:ext cx="187391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400" b="0">
                  <a:solidFill>
                    <a:schemeClr val="bg1"/>
                  </a:solidFill>
                  <a:latin typeface="Roboto"/>
                </a:rPr>
                <a:t>Capacity analysis, GPS
tracking</a:t>
              </a:r>
            </a:p>
          </p:txBody>
        </p:sp>
        <p:sp>
          <p:nvSpPr>
            <p:cNvPr id="86" name="TextBox 85"/>
            <p:cNvSpPr txBox="1">
              <a:spLocks noChangeAspect="1"/>
            </p:cNvSpPr>
            <p:nvPr/>
          </p:nvSpPr>
          <p:spPr>
            <a:xfrm>
              <a:off x="4425653" y="1064855"/>
              <a:ext cx="181274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1" dirty="0">
                  <a:solidFill>
                    <a:schemeClr val="bg1"/>
                  </a:solidFill>
                  <a:latin typeface="Roboto"/>
                </a:rPr>
                <a:t>Waste</a:t>
              </a:r>
              <a:r>
                <a:rPr lang="en-US" sz="1400" b="1" dirty="0">
                  <a:solidFill>
                    <a:schemeClr val="bg1"/>
                  </a:solidFill>
                  <a:latin typeface="Roboto"/>
                </a:rPr>
                <a:t> </a:t>
              </a:r>
              <a:r>
                <a:rPr sz="1400" b="1" dirty="0">
                  <a:solidFill>
                    <a:schemeClr val="bg1"/>
                  </a:solidFill>
                  <a:latin typeface="Roboto"/>
                </a:rPr>
                <a:t>Categorization</a:t>
              </a:r>
            </a:p>
          </p:txBody>
        </p:sp>
        <p:sp>
          <p:nvSpPr>
            <p:cNvPr id="88" name="Rounded Rectangle 39"/>
            <p:cNvSpPr>
              <a:spLocks noChangeAspect="1"/>
            </p:cNvSpPr>
            <p:nvPr/>
          </p:nvSpPr>
          <p:spPr>
            <a:xfrm>
              <a:off x="7772389" y="5664668"/>
              <a:ext cx="558754" cy="573029"/>
            </a:xfrm>
            <a:custGeom>
              <a:avLst/>
              <a:gdLst/>
              <a:ahLst/>
              <a:cxnLst/>
              <a:rect l="0" t="0" r="0" b="0"/>
              <a:pathLst>
                <a:path w="369424" h="378863">
                  <a:moveTo>
                    <a:pt x="251207" y="173628"/>
                  </a:moveTo>
                  <a:lnTo>
                    <a:pt x="251207" y="354235"/>
                  </a:lnTo>
                  <a:cubicBezTo>
                    <a:pt x="251207" y="367370"/>
                    <a:pt x="239714" y="378863"/>
                    <a:pt x="226579" y="378863"/>
                  </a:cubicBezTo>
                  <a:lnTo>
                    <a:pt x="54182" y="378863"/>
                  </a:lnTo>
                  <a:cubicBezTo>
                    <a:pt x="41047" y="378863"/>
                    <a:pt x="29554" y="367370"/>
                    <a:pt x="29554" y="354235"/>
                  </a:cubicBezTo>
                  <a:lnTo>
                    <a:pt x="29554" y="132581"/>
                  </a:lnTo>
                  <a:moveTo>
                    <a:pt x="103438" y="304978"/>
                  </a:moveTo>
                  <a:lnTo>
                    <a:pt x="103438" y="206466"/>
                  </a:lnTo>
                  <a:moveTo>
                    <a:pt x="177322" y="304978"/>
                  </a:moveTo>
                  <a:lnTo>
                    <a:pt x="177322" y="206466"/>
                  </a:lnTo>
                  <a:moveTo>
                    <a:pt x="0" y="132581"/>
                  </a:moveTo>
                  <a:lnTo>
                    <a:pt x="218369" y="132581"/>
                  </a:lnTo>
                  <a:moveTo>
                    <a:pt x="177322" y="83325"/>
                  </a:moveTo>
                  <a:lnTo>
                    <a:pt x="103438" y="83325"/>
                  </a:lnTo>
                  <a:cubicBezTo>
                    <a:pt x="90303" y="83325"/>
                    <a:pt x="78810" y="94818"/>
                    <a:pt x="78810" y="107953"/>
                  </a:cubicBezTo>
                  <a:lnTo>
                    <a:pt x="78810" y="132581"/>
                  </a:lnTo>
                  <a:lnTo>
                    <a:pt x="201951" y="132581"/>
                  </a:lnTo>
                  <a:lnTo>
                    <a:pt x="201951" y="107953"/>
                  </a:lnTo>
                  <a:cubicBezTo>
                    <a:pt x="201951" y="94818"/>
                    <a:pt x="190457" y="83325"/>
                    <a:pt x="177322" y="83325"/>
                  </a:cubicBezTo>
                  <a:close/>
                  <a:moveTo>
                    <a:pt x="299644" y="106722"/>
                  </a:moveTo>
                  <a:cubicBezTo>
                    <a:pt x="296360" y="106722"/>
                    <a:pt x="293075" y="110006"/>
                    <a:pt x="293075" y="113290"/>
                  </a:cubicBezTo>
                  <a:cubicBezTo>
                    <a:pt x="293075" y="116574"/>
                    <a:pt x="296360" y="119857"/>
                    <a:pt x="299644" y="119857"/>
                  </a:cubicBezTo>
                  <a:moveTo>
                    <a:pt x="299642" y="106722"/>
                  </a:moveTo>
                  <a:cubicBezTo>
                    <a:pt x="302926" y="106722"/>
                    <a:pt x="306210" y="110006"/>
                    <a:pt x="306210" y="113290"/>
                  </a:cubicBezTo>
                  <a:cubicBezTo>
                    <a:pt x="306210" y="116574"/>
                    <a:pt x="302926" y="119857"/>
                    <a:pt x="299642" y="119857"/>
                  </a:cubicBezTo>
                  <a:moveTo>
                    <a:pt x="265163" y="72243"/>
                  </a:moveTo>
                  <a:cubicBezTo>
                    <a:pt x="284865" y="52540"/>
                    <a:pt x="316061" y="52540"/>
                    <a:pt x="334122" y="72243"/>
                  </a:cubicBezTo>
                  <a:moveTo>
                    <a:pt x="229864" y="37763"/>
                  </a:moveTo>
                  <a:cubicBezTo>
                    <a:pt x="267627" y="0"/>
                    <a:pt x="330019" y="0"/>
                    <a:pt x="369424" y="37763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" name="Rounded Rectangle 40"/>
            <p:cNvSpPr>
              <a:spLocks noChangeAspect="1"/>
            </p:cNvSpPr>
            <p:nvPr/>
          </p:nvSpPr>
          <p:spPr>
            <a:xfrm>
              <a:off x="5531173" y="5904036"/>
              <a:ext cx="575818" cy="446805"/>
            </a:xfrm>
            <a:custGeom>
              <a:avLst/>
              <a:gdLst/>
              <a:ahLst/>
              <a:cxnLst/>
              <a:rect l="0" t="0" r="0" b="0"/>
              <a:pathLst>
                <a:path w="380706" h="295408">
                  <a:moveTo>
                    <a:pt x="229616" y="60240"/>
                  </a:moveTo>
                  <a:cubicBezTo>
                    <a:pt x="223209" y="44952"/>
                    <a:pt x="226606" y="27312"/>
                    <a:pt x="238233" y="15496"/>
                  </a:cubicBezTo>
                  <a:cubicBezTo>
                    <a:pt x="249859" y="3681"/>
                    <a:pt x="267443" y="0"/>
                    <a:pt x="282832" y="6159"/>
                  </a:cubicBezTo>
                  <a:cubicBezTo>
                    <a:pt x="298222" y="12319"/>
                    <a:pt x="308409" y="27116"/>
                    <a:pt x="308673" y="43690"/>
                  </a:cubicBezTo>
                  <a:moveTo>
                    <a:pt x="231701" y="89532"/>
                  </a:moveTo>
                  <a:cubicBezTo>
                    <a:pt x="218986" y="91461"/>
                    <a:pt x="209897" y="102850"/>
                    <a:pt x="210834" y="115676"/>
                  </a:cubicBezTo>
                  <a:cubicBezTo>
                    <a:pt x="211772" y="128502"/>
                    <a:pt x="222420" y="138448"/>
                    <a:pt x="235281" y="138509"/>
                  </a:cubicBezTo>
                  <a:cubicBezTo>
                    <a:pt x="236501" y="138513"/>
                    <a:pt x="237720" y="138419"/>
                    <a:pt x="238926" y="138230"/>
                  </a:cubicBezTo>
                  <a:lnTo>
                    <a:pt x="312810" y="121368"/>
                  </a:lnTo>
                  <a:lnTo>
                    <a:pt x="327226" y="227433"/>
                  </a:lnTo>
                  <a:cubicBezTo>
                    <a:pt x="327368" y="228903"/>
                    <a:pt x="326512" y="230287"/>
                    <a:pt x="325133" y="230815"/>
                  </a:cubicBezTo>
                  <a:cubicBezTo>
                    <a:pt x="323754" y="231344"/>
                    <a:pt x="322192" y="230887"/>
                    <a:pt x="321315" y="229699"/>
                  </a:cubicBezTo>
                  <a:lnTo>
                    <a:pt x="280268" y="169704"/>
                  </a:lnTo>
                  <a:cubicBezTo>
                    <a:pt x="275415" y="162410"/>
                    <a:pt x="266982" y="158329"/>
                    <a:pt x="258251" y="159049"/>
                  </a:cubicBezTo>
                  <a:cubicBezTo>
                    <a:pt x="249550" y="159643"/>
                    <a:pt x="241812" y="164796"/>
                    <a:pt x="237908" y="172594"/>
                  </a:cubicBezTo>
                  <a:lnTo>
                    <a:pt x="197600" y="253276"/>
                  </a:lnTo>
                  <a:cubicBezTo>
                    <a:pt x="191354" y="265036"/>
                    <a:pt x="195106" y="279617"/>
                    <a:pt x="206252" y="286902"/>
                  </a:cubicBezTo>
                  <a:cubicBezTo>
                    <a:pt x="212136" y="290422"/>
                    <a:pt x="219221" y="291329"/>
                    <a:pt x="225802" y="289407"/>
                  </a:cubicBezTo>
                  <a:cubicBezTo>
                    <a:pt x="232383" y="287484"/>
                    <a:pt x="237865" y="282905"/>
                    <a:pt x="240929" y="276771"/>
                  </a:cubicBezTo>
                  <a:lnTo>
                    <a:pt x="263242" y="232112"/>
                  </a:lnTo>
                  <a:lnTo>
                    <a:pt x="288379" y="268841"/>
                  </a:lnTo>
                  <a:cubicBezTo>
                    <a:pt x="301037" y="287869"/>
                    <a:pt x="325307" y="295408"/>
                    <a:pt x="346518" y="286902"/>
                  </a:cubicBezTo>
                  <a:cubicBezTo>
                    <a:pt x="368094" y="277726"/>
                    <a:pt x="380706" y="255091"/>
                    <a:pt x="377155" y="231915"/>
                  </a:cubicBezTo>
                  <a:lnTo>
                    <a:pt x="358241" y="90106"/>
                  </a:lnTo>
                  <a:cubicBezTo>
                    <a:pt x="356447" y="76622"/>
                    <a:pt x="344060" y="67146"/>
                    <a:pt x="330575" y="68942"/>
                  </a:cubicBezTo>
                  <a:close/>
                  <a:moveTo>
                    <a:pt x="139559" y="273964"/>
                  </a:moveTo>
                  <a:cubicBezTo>
                    <a:pt x="139559" y="283032"/>
                    <a:pt x="132208" y="290383"/>
                    <a:pt x="123140" y="290383"/>
                  </a:cubicBezTo>
                  <a:lnTo>
                    <a:pt x="41046" y="290383"/>
                  </a:lnTo>
                  <a:cubicBezTo>
                    <a:pt x="31979" y="290383"/>
                    <a:pt x="24628" y="283032"/>
                    <a:pt x="24628" y="273964"/>
                  </a:cubicBezTo>
                  <a:lnTo>
                    <a:pt x="16418" y="109776"/>
                  </a:lnTo>
                  <a:lnTo>
                    <a:pt x="147769" y="109776"/>
                  </a:lnTo>
                  <a:close/>
                  <a:moveTo>
                    <a:pt x="0" y="109776"/>
                  </a:moveTo>
                  <a:lnTo>
                    <a:pt x="164187" y="109776"/>
                  </a:lnTo>
                  <a:moveTo>
                    <a:pt x="82093" y="109776"/>
                  </a:moveTo>
                  <a:lnTo>
                    <a:pt x="82093" y="85148"/>
                  </a:ln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" name="Rounded Rectangle 41"/>
            <p:cNvSpPr>
              <a:spLocks noChangeAspect="1"/>
            </p:cNvSpPr>
            <p:nvPr/>
          </p:nvSpPr>
          <p:spPr>
            <a:xfrm>
              <a:off x="9194102" y="5840364"/>
              <a:ext cx="574957" cy="575223"/>
            </a:xfrm>
            <a:custGeom>
              <a:avLst/>
              <a:gdLst/>
              <a:ahLst/>
              <a:cxnLst/>
              <a:rect l="0" t="0" r="0" b="0"/>
              <a:pathLst>
                <a:path w="380137" h="380313">
                  <a:moveTo>
                    <a:pt x="229862" y="41046"/>
                  </a:moveTo>
                  <a:cubicBezTo>
                    <a:pt x="229862" y="63716"/>
                    <a:pt x="248240" y="82093"/>
                    <a:pt x="270909" y="82093"/>
                  </a:cubicBezTo>
                  <a:cubicBezTo>
                    <a:pt x="293579" y="82093"/>
                    <a:pt x="311956" y="63716"/>
                    <a:pt x="311956" y="41046"/>
                  </a:cubicBezTo>
                  <a:cubicBezTo>
                    <a:pt x="311956" y="18377"/>
                    <a:pt x="293579" y="0"/>
                    <a:pt x="270909" y="0"/>
                  </a:cubicBezTo>
                  <a:cubicBezTo>
                    <a:pt x="248240" y="0"/>
                    <a:pt x="229862" y="18377"/>
                    <a:pt x="229862" y="41046"/>
                  </a:cubicBezTo>
                  <a:moveTo>
                    <a:pt x="193577" y="172397"/>
                  </a:moveTo>
                  <a:cubicBezTo>
                    <a:pt x="244968" y="165172"/>
                    <a:pt x="255804" y="144813"/>
                    <a:pt x="269760" y="118872"/>
                  </a:cubicBezTo>
                  <a:lnTo>
                    <a:pt x="274029" y="110990"/>
                  </a:lnTo>
                  <a:cubicBezTo>
                    <a:pt x="278758" y="101613"/>
                    <a:pt x="288913" y="96265"/>
                    <a:pt x="299320" y="97673"/>
                  </a:cubicBezTo>
                  <a:cubicBezTo>
                    <a:pt x="309728" y="99080"/>
                    <a:pt x="318098" y="106933"/>
                    <a:pt x="320166" y="117230"/>
                  </a:cubicBezTo>
                  <a:lnTo>
                    <a:pt x="377632" y="347093"/>
                  </a:lnTo>
                  <a:cubicBezTo>
                    <a:pt x="380137" y="355764"/>
                    <a:pt x="377698" y="365112"/>
                    <a:pt x="371275" y="371454"/>
                  </a:cubicBezTo>
                  <a:cubicBezTo>
                    <a:pt x="364852" y="377796"/>
                    <a:pt x="355475" y="380116"/>
                    <a:pt x="346835" y="377501"/>
                  </a:cubicBezTo>
                  <a:cubicBezTo>
                    <a:pt x="338196" y="374886"/>
                    <a:pt x="331680" y="367754"/>
                    <a:pt x="329853" y="358914"/>
                  </a:cubicBezTo>
                  <a:lnTo>
                    <a:pt x="309329" y="276820"/>
                  </a:lnTo>
                  <a:cubicBezTo>
                    <a:pt x="294388" y="299150"/>
                    <a:pt x="289955" y="313434"/>
                    <a:pt x="279119" y="358914"/>
                  </a:cubicBezTo>
                  <a:cubicBezTo>
                    <a:pt x="275945" y="372153"/>
                    <a:pt x="262640" y="380313"/>
                    <a:pt x="249401" y="377139"/>
                  </a:cubicBezTo>
                  <a:cubicBezTo>
                    <a:pt x="236162" y="373965"/>
                    <a:pt x="228002" y="360660"/>
                    <a:pt x="231176" y="347421"/>
                  </a:cubicBezTo>
                  <a:cubicBezTo>
                    <a:pt x="247595" y="277149"/>
                    <a:pt x="253998" y="267462"/>
                    <a:pt x="293732" y="216071"/>
                  </a:cubicBezTo>
                  <a:lnTo>
                    <a:pt x="285851" y="184218"/>
                  </a:lnTo>
                  <a:cubicBezTo>
                    <a:pt x="262486" y="206058"/>
                    <a:pt x="232365" y="219265"/>
                    <a:pt x="200473" y="221653"/>
                  </a:cubicBezTo>
                  <a:cubicBezTo>
                    <a:pt x="186871" y="223557"/>
                    <a:pt x="174301" y="214075"/>
                    <a:pt x="172397" y="200473"/>
                  </a:cubicBezTo>
                  <a:cubicBezTo>
                    <a:pt x="170492" y="186871"/>
                    <a:pt x="179975" y="174301"/>
                    <a:pt x="193577" y="172397"/>
                  </a:cubicBezTo>
                  <a:close/>
                  <a:moveTo>
                    <a:pt x="16418" y="329853"/>
                  </a:moveTo>
                  <a:lnTo>
                    <a:pt x="16418" y="213444"/>
                  </a:lnTo>
                  <a:lnTo>
                    <a:pt x="136932" y="213444"/>
                  </a:lnTo>
                  <a:cubicBezTo>
                    <a:pt x="141749" y="213389"/>
                    <a:pt x="146347" y="215453"/>
                    <a:pt x="149508" y="219088"/>
                  </a:cubicBezTo>
                  <a:cubicBezTo>
                    <a:pt x="152669" y="222723"/>
                    <a:pt x="154074" y="227563"/>
                    <a:pt x="153351" y="232325"/>
                  </a:cubicBezTo>
                  <a:lnTo>
                    <a:pt x="133648" y="363676"/>
                  </a:lnTo>
                  <a:cubicBezTo>
                    <a:pt x="132421" y="371771"/>
                    <a:pt x="125417" y="377724"/>
                    <a:pt x="117230" y="377632"/>
                  </a:cubicBezTo>
                  <a:lnTo>
                    <a:pt x="24628" y="377632"/>
                  </a:lnTo>
                  <a:moveTo>
                    <a:pt x="16418" y="213444"/>
                  </a:moveTo>
                  <a:lnTo>
                    <a:pt x="106722" y="98512"/>
                  </a:lnTo>
                  <a:moveTo>
                    <a:pt x="0" y="353003"/>
                  </a:moveTo>
                  <a:cubicBezTo>
                    <a:pt x="0" y="366605"/>
                    <a:pt x="11026" y="377632"/>
                    <a:pt x="24628" y="377632"/>
                  </a:cubicBezTo>
                  <a:cubicBezTo>
                    <a:pt x="38229" y="377632"/>
                    <a:pt x="49256" y="366605"/>
                    <a:pt x="49256" y="353003"/>
                  </a:cubicBezTo>
                  <a:cubicBezTo>
                    <a:pt x="49256" y="339402"/>
                    <a:pt x="38229" y="328375"/>
                    <a:pt x="24628" y="328375"/>
                  </a:cubicBezTo>
                  <a:cubicBezTo>
                    <a:pt x="11026" y="328375"/>
                    <a:pt x="0" y="339402"/>
                    <a:pt x="0" y="353003"/>
                  </a:cubicBezTo>
                  <a:moveTo>
                    <a:pt x="98512" y="164187"/>
                  </a:moveTo>
                  <a:cubicBezTo>
                    <a:pt x="98512" y="173255"/>
                    <a:pt x="105863" y="180606"/>
                    <a:pt x="114931" y="180606"/>
                  </a:cubicBezTo>
                  <a:cubicBezTo>
                    <a:pt x="123999" y="180606"/>
                    <a:pt x="131350" y="173255"/>
                    <a:pt x="131350" y="164187"/>
                  </a:cubicBezTo>
                  <a:cubicBezTo>
                    <a:pt x="131350" y="155119"/>
                    <a:pt x="123999" y="147769"/>
                    <a:pt x="114931" y="147769"/>
                  </a:cubicBezTo>
                  <a:cubicBezTo>
                    <a:pt x="105863" y="147769"/>
                    <a:pt x="98512" y="155119"/>
                    <a:pt x="98512" y="164187"/>
                  </a:cubicBezTo>
                  <a:moveTo>
                    <a:pt x="155978" y="127245"/>
                  </a:moveTo>
                  <a:cubicBezTo>
                    <a:pt x="155978" y="124978"/>
                    <a:pt x="154140" y="123140"/>
                    <a:pt x="151873" y="123140"/>
                  </a:cubicBezTo>
                  <a:lnTo>
                    <a:pt x="151873" y="123140"/>
                  </a:lnTo>
                  <a:cubicBezTo>
                    <a:pt x="149606" y="123140"/>
                    <a:pt x="147769" y="124978"/>
                    <a:pt x="147769" y="127245"/>
                  </a:cubicBezTo>
                  <a:cubicBezTo>
                    <a:pt x="147769" y="129512"/>
                    <a:pt x="149606" y="131350"/>
                    <a:pt x="151873" y="131350"/>
                  </a:cubicBezTo>
                  <a:cubicBezTo>
                    <a:pt x="154140" y="131350"/>
                    <a:pt x="155978" y="129512"/>
                    <a:pt x="155978" y="127245"/>
                  </a:cubicBezTo>
                </a:path>
              </a:pathLst>
            </a:custGeom>
            <a:noFill/>
            <a:ln w="6156">
              <a:solidFill>
                <a:srgbClr val="2C2C2C"/>
              </a:solidFill>
            </a:ln>
          </p:spPr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>
              <a:spLocks noChangeAspect="1"/>
            </p:cNvSpPr>
            <p:nvPr/>
          </p:nvSpPr>
          <p:spPr>
            <a:xfrm>
              <a:off x="3743141" y="6710976"/>
              <a:ext cx="141359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1">
                  <a:solidFill>
                    <a:schemeClr val="bg1"/>
                  </a:solidFill>
                  <a:latin typeface="Roboto"/>
                </a:rPr>
                <a:t>Inefficient Waste
Management</a:t>
              </a:r>
            </a:p>
          </p:txBody>
        </p:sp>
        <p:sp>
          <p:nvSpPr>
            <p:cNvPr id="92" name="TextBox 91"/>
            <p:cNvSpPr txBox="1">
              <a:spLocks noChangeAspect="1"/>
            </p:cNvSpPr>
            <p:nvPr/>
          </p:nvSpPr>
          <p:spPr>
            <a:xfrm>
              <a:off x="6949756" y="6898265"/>
              <a:ext cx="102431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1">
                  <a:solidFill>
                    <a:schemeClr val="bg1"/>
                  </a:solidFill>
                  <a:latin typeface="Roboto"/>
                </a:rPr>
                <a:t>Smart Bin
Deployment</a:t>
              </a:r>
            </a:p>
          </p:txBody>
        </p:sp>
        <p:sp>
          <p:nvSpPr>
            <p:cNvPr id="93" name="TextBox 92"/>
            <p:cNvSpPr txBox="1">
              <a:spLocks noChangeAspect="1"/>
            </p:cNvSpPr>
            <p:nvPr/>
          </p:nvSpPr>
          <p:spPr>
            <a:xfrm>
              <a:off x="9935313" y="6721993"/>
              <a:ext cx="12757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1">
                  <a:solidFill>
                    <a:schemeClr val="bg1"/>
                  </a:solidFill>
                  <a:latin typeface="Roboto"/>
                </a:rPr>
                <a:t>Efficient Waste
Management</a:t>
              </a:r>
            </a:p>
          </p:txBody>
        </p:sp>
        <p:sp>
          <p:nvSpPr>
            <p:cNvPr id="94" name="TextBox 93"/>
            <p:cNvSpPr txBox="1">
              <a:spLocks noChangeAspect="1"/>
            </p:cNvSpPr>
            <p:nvPr/>
          </p:nvSpPr>
          <p:spPr>
            <a:xfrm>
              <a:off x="9871947" y="7408638"/>
              <a:ext cx="140262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0">
                  <a:solidFill>
                    <a:schemeClr val="bg1"/>
                  </a:solidFill>
                  <a:latin typeface="Roboto"/>
                </a:rPr>
                <a:t>Optimized routes,
reduced waste</a:t>
              </a:r>
            </a:p>
          </p:txBody>
        </p:sp>
        <p:sp>
          <p:nvSpPr>
            <p:cNvPr id="95" name="TextBox 94"/>
            <p:cNvSpPr txBox="1">
              <a:spLocks noChangeAspect="1"/>
            </p:cNvSpPr>
            <p:nvPr/>
          </p:nvSpPr>
          <p:spPr>
            <a:xfrm>
              <a:off x="6471333" y="7580578"/>
              <a:ext cx="198131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0">
                  <a:solidFill>
                    <a:schemeClr val="bg1"/>
                  </a:solidFill>
                  <a:latin typeface="Roboto"/>
                </a:rPr>
                <a:t>Residents dispose waste
into bins</a:t>
              </a:r>
            </a:p>
          </p:txBody>
        </p:sp>
        <p:sp>
          <p:nvSpPr>
            <p:cNvPr id="96" name="TextBox 95"/>
            <p:cNvSpPr txBox="1">
              <a:spLocks noChangeAspect="1"/>
            </p:cNvSpPr>
            <p:nvPr/>
          </p:nvSpPr>
          <p:spPr>
            <a:xfrm>
              <a:off x="3694059" y="7397643"/>
              <a:ext cx="151163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400" b="0">
                  <a:solidFill>
                    <a:schemeClr val="bg1"/>
                  </a:solidFill>
                  <a:latin typeface="Roboto"/>
                </a:rPr>
                <a:t>Overflowing bins,
unoptimized routes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990" y="606028"/>
            <a:ext cx="7559635" cy="633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Real-Time Smart Bin Monitoring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73" y="1678781"/>
            <a:ext cx="5370195" cy="53701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1990" y="7237333"/>
            <a:ext cx="6395561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60469" y="1657826"/>
            <a:ext cx="2913102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Proactive Waste Control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09" y="2139910"/>
            <a:ext cx="45720" cy="7652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60493" y="2162770"/>
            <a:ext cx="2436019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Live Fill Monitoring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800975" y="2646759"/>
            <a:ext cx="6155055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Track bin capacity in real-time across your entire network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09" y="3194209"/>
            <a:ext cx="45720" cy="7652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60493" y="3217069"/>
            <a:ext cx="2436019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Capacity Analytics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800975" y="3701058"/>
            <a:ext cx="6155055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Instant alerts when bins reach critical levels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09" y="4248507"/>
            <a:ext cx="45720" cy="7652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36549" y="4271367"/>
            <a:ext cx="2683907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GPS Location Tracking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800975" y="4755356"/>
            <a:ext cx="6155055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View exact bin positions on an interactive map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09" y="5302806"/>
            <a:ext cx="45720" cy="7652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656802" y="5325666"/>
            <a:ext cx="244340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Overflow Prevention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7800975" y="5809655"/>
            <a:ext cx="6155055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Stop contamination before it starts with predictive alerts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16919" y="431483"/>
            <a:ext cx="6002060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Data-Driven Route Optimization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04" y="1138476"/>
            <a:ext cx="10226873" cy="499895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8181" y="2313394"/>
            <a:ext cx="370876" cy="370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75910" y="2852489"/>
            <a:ext cx="2384204" cy="3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Data Collection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0036" y="3055146"/>
            <a:ext cx="370876" cy="3708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94002" y="1708071"/>
            <a:ext cx="2384204" cy="3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AI Analysis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0504" y="4612826"/>
            <a:ext cx="370876" cy="3708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270043" y="4060485"/>
            <a:ext cx="2384204" cy="3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Route Optimization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8814" y="3913460"/>
            <a:ext cx="370876" cy="3708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141521" y="5226096"/>
            <a:ext cx="2384204" cy="30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Efficient Collection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2016919" y="6254353"/>
            <a:ext cx="10596563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Advanced analytics transform waste management from reactive to strategic</a:t>
            </a:r>
            <a:endParaRPr lang="en-US" sz="1200" dirty="0"/>
          </a:p>
        </p:txBody>
      </p:sp>
      <p:sp>
        <p:nvSpPr>
          <p:cNvPr id="13" name="Shape 6"/>
          <p:cNvSpPr/>
          <p:nvPr/>
        </p:nvSpPr>
        <p:spPr>
          <a:xfrm>
            <a:off x="2016919" y="6655594"/>
            <a:ext cx="2503527" cy="1025604"/>
          </a:xfrm>
          <a:prstGeom prst="roundRect">
            <a:avLst>
              <a:gd name="adj" fmla="val 6289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4" name="Text 7"/>
          <p:cNvSpPr/>
          <p:nvPr/>
        </p:nvSpPr>
        <p:spPr>
          <a:xfrm>
            <a:off x="2185630" y="6824305"/>
            <a:ext cx="191964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Optimized Routes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2185630" y="7177683"/>
            <a:ext cx="2166104" cy="334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AI calculates most efficient collection paths</a:t>
            </a:r>
            <a:endParaRPr lang="en-US" sz="1200" dirty="0"/>
          </a:p>
        </p:txBody>
      </p:sp>
      <p:sp>
        <p:nvSpPr>
          <p:cNvPr id="16" name="Shape 9"/>
          <p:cNvSpPr/>
          <p:nvPr/>
        </p:nvSpPr>
        <p:spPr>
          <a:xfrm>
            <a:off x="4624388" y="6655594"/>
            <a:ext cx="2503527" cy="1025604"/>
          </a:xfrm>
          <a:prstGeom prst="roundRect">
            <a:avLst>
              <a:gd name="adj" fmla="val 6289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4793099" y="6824305"/>
            <a:ext cx="191964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Cost Reduction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4793099" y="7177683"/>
            <a:ext cx="2166104" cy="334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Lower fuel usage and labor expenses</a:t>
            </a:r>
            <a:endParaRPr lang="en-US" sz="1200" dirty="0"/>
          </a:p>
        </p:txBody>
      </p:sp>
      <p:sp>
        <p:nvSpPr>
          <p:cNvPr id="19" name="Shape 12"/>
          <p:cNvSpPr/>
          <p:nvPr/>
        </p:nvSpPr>
        <p:spPr>
          <a:xfrm>
            <a:off x="7510105" y="6655594"/>
            <a:ext cx="2503527" cy="1025604"/>
          </a:xfrm>
          <a:prstGeom prst="roundRect">
            <a:avLst>
              <a:gd name="adj" fmla="val 6289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7678817" y="6824305"/>
            <a:ext cx="191964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Waste Prediction</a:t>
            </a:r>
            <a:endParaRPr lang="en-US" sz="1500" dirty="0"/>
          </a:p>
        </p:txBody>
      </p:sp>
      <p:sp>
        <p:nvSpPr>
          <p:cNvPr id="21" name="Text 14"/>
          <p:cNvSpPr/>
          <p:nvPr/>
        </p:nvSpPr>
        <p:spPr>
          <a:xfrm>
            <a:off x="7678817" y="7177683"/>
            <a:ext cx="2166104" cy="334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Forecasts generation patterns per location</a:t>
            </a:r>
            <a:endParaRPr lang="en-US" sz="1200" dirty="0"/>
          </a:p>
        </p:txBody>
      </p:sp>
      <p:sp>
        <p:nvSpPr>
          <p:cNvPr id="22" name="Shape 15"/>
          <p:cNvSpPr/>
          <p:nvPr/>
        </p:nvSpPr>
        <p:spPr>
          <a:xfrm>
            <a:off x="10117574" y="6655594"/>
            <a:ext cx="2503527" cy="1025604"/>
          </a:xfrm>
          <a:prstGeom prst="roundRect">
            <a:avLst>
              <a:gd name="adj" fmla="val 6289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3" name="Text 16"/>
          <p:cNvSpPr/>
          <p:nvPr/>
        </p:nvSpPr>
        <p:spPr>
          <a:xfrm>
            <a:off x="10286286" y="6824305"/>
            <a:ext cx="191964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User Accountability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10286286" y="7177683"/>
            <a:ext cx="2166104" cy="334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Personal waste profiles drive behavior change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24126"/>
            <a:ext cx="7606189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3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Credit System: Incentivizing Change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6" y="2371130"/>
            <a:ext cx="1098471" cy="13181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80141" y="2590800"/>
            <a:ext cx="2746296" cy="357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Sort Correctly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80141" y="3075503"/>
            <a:ext cx="6294953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Proper disposal earns digital credits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6" y="3689271"/>
            <a:ext cx="1098471" cy="13181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80141" y="3908941"/>
            <a:ext cx="2746296" cy="357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Accumulate Points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80141" y="4393644"/>
            <a:ext cx="6294953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Credits tracked in personal account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06" y="5007412"/>
            <a:ext cx="1098471" cy="13181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80141" y="5227082"/>
            <a:ext cx="2746296" cy="357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Redeem Rewards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80141" y="5711785"/>
            <a:ext cx="6294953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Cash, discounts, or shopping credits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098352" y="6804184"/>
            <a:ext cx="7276743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Positive reinforcement drives lasting behavioral change in recycling habits</a:t>
            </a:r>
            <a:endParaRPr lang="en-US" sz="1700" dirty="0"/>
          </a:p>
        </p:txBody>
      </p:sp>
      <p:sp>
        <p:nvSpPr>
          <p:cNvPr id="14" name="Shape 8"/>
          <p:cNvSpPr/>
          <p:nvPr/>
        </p:nvSpPr>
        <p:spPr>
          <a:xfrm>
            <a:off x="768906" y="6564868"/>
            <a:ext cx="30480" cy="1040606"/>
          </a:xfrm>
          <a:prstGeom prst="rect">
            <a:avLst/>
          </a:prstGeom>
          <a:solidFill>
            <a:srgbClr val="6296FF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5379"/>
            <a:ext cx="1190863" cy="371832"/>
          </a:xfrm>
          <a:prstGeom prst="roundRect">
            <a:avLst>
              <a:gd name="adj" fmla="val 20497"/>
            </a:avLst>
          </a:prstGeom>
          <a:solidFill>
            <a:srgbClr val="00194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22051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93363"/>
            <a:ext cx="64650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IMPACT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87937"/>
            <a:ext cx="948832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Why WasteWise Transforms Cities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77856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45%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201698" y="3810357"/>
            <a:ext cx="334268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Recycling Rate Increase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314944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Measured improvement in first-year pilots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5893" y="277856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30%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897523" y="381035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Cost Reduction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35893" y="4314944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Lower operational and labor expenses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995" y="277856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60%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39626" y="381035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Landfill Diversion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7995" y="4314944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More recyclables properly processed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386507"/>
            <a:ext cx="375666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From Reactive to Proactive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5981819"/>
            <a:ext cx="6244709" cy="88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Real-time actionable insights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Predictive capacity management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Data-driven policy decisions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9521" y="5386507"/>
            <a:ext cx="324433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Environmental Benefits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599521" y="5981819"/>
            <a:ext cx="6244709" cy="88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Reduced carbon footprint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Cleaner public spaces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Resource conservation at scale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7564"/>
            <a:ext cx="605873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Future Enhancements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70" y="2658308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09636"/>
            <a:ext cx="304800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WasteWise Smart Card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82722"/>
            <a:ext cx="304800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Swipe to instantly track and verify recycling credits across any bin location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58" y="2658308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07669" y="4709636"/>
            <a:ext cx="288333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Direct Cash Rewards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214223"/>
            <a:ext cx="304811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Convert accumulated points into real monetary payments for consistent recyclers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964" y="2658308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709636"/>
            <a:ext cx="3048119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E-Commerce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582722"/>
            <a:ext cx="304811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Redeem credits seamlessly on major online shopping platforms and local retailers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8571" y="2658308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709636"/>
            <a:ext cx="3048119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Gamification Features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582722"/>
            <a:ext cx="304811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Community challenges, leaderboards, and achievements to boost engagement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542</Words>
  <Application>Microsoft Office PowerPoint</Application>
  <PresentationFormat>Custom</PresentationFormat>
  <Paragraphs>134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Times New Roman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Sri Krishna</cp:lastModifiedBy>
  <cp:revision>11</cp:revision>
  <dcterms:created xsi:type="dcterms:W3CDTF">2026-01-30T06:26:24Z</dcterms:created>
  <dcterms:modified xsi:type="dcterms:W3CDTF">2026-01-30T18:29:13Z</dcterms:modified>
</cp:coreProperties>
</file>